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91" r:id="rId3"/>
    <p:sldId id="267" r:id="rId4"/>
    <p:sldId id="268" r:id="rId5"/>
    <p:sldId id="257" r:id="rId6"/>
    <p:sldId id="299" r:id="rId7"/>
    <p:sldId id="300" r:id="rId8"/>
    <p:sldId id="301" r:id="rId9"/>
    <p:sldId id="302" r:id="rId10"/>
    <p:sldId id="306" r:id="rId11"/>
    <p:sldId id="303" r:id="rId12"/>
    <p:sldId id="305" r:id="rId13"/>
    <p:sldId id="304" r:id="rId14"/>
    <p:sldId id="292" r:id="rId15"/>
    <p:sldId id="293" r:id="rId16"/>
    <p:sldId id="294" r:id="rId17"/>
    <p:sldId id="295" r:id="rId18"/>
    <p:sldId id="296" r:id="rId19"/>
    <p:sldId id="298" r:id="rId20"/>
    <p:sldId id="307" r:id="rId21"/>
    <p:sldId id="308" r:id="rId22"/>
    <p:sldId id="309" r:id="rId23"/>
    <p:sldId id="310" r:id="rId24"/>
    <p:sldId id="336" r:id="rId25"/>
    <p:sldId id="337" r:id="rId26"/>
    <p:sldId id="338" r:id="rId27"/>
    <p:sldId id="327" r:id="rId28"/>
    <p:sldId id="349" r:id="rId29"/>
    <p:sldId id="328" r:id="rId30"/>
    <p:sldId id="329" r:id="rId31"/>
    <p:sldId id="350" r:id="rId32"/>
    <p:sldId id="351" r:id="rId33"/>
    <p:sldId id="352" r:id="rId34"/>
    <p:sldId id="340" r:id="rId35"/>
    <p:sldId id="341" r:id="rId36"/>
    <p:sldId id="342" r:id="rId37"/>
    <p:sldId id="311" r:id="rId38"/>
    <p:sldId id="343" r:id="rId39"/>
    <p:sldId id="312" r:id="rId40"/>
    <p:sldId id="313" r:id="rId41"/>
    <p:sldId id="344" r:id="rId42"/>
    <p:sldId id="345" r:id="rId43"/>
    <p:sldId id="346" r:id="rId44"/>
    <p:sldId id="314" r:id="rId45"/>
    <p:sldId id="316" r:id="rId46"/>
    <p:sldId id="317" r:id="rId47"/>
    <p:sldId id="315" r:id="rId48"/>
    <p:sldId id="318" r:id="rId49"/>
    <p:sldId id="347" r:id="rId50"/>
    <p:sldId id="348" r:id="rId51"/>
    <p:sldId id="319" r:id="rId52"/>
    <p:sldId id="320" r:id="rId53"/>
    <p:sldId id="324" r:id="rId54"/>
    <p:sldId id="325" r:id="rId55"/>
    <p:sldId id="321" r:id="rId56"/>
    <p:sldId id="323" r:id="rId57"/>
    <p:sldId id="322" r:id="rId58"/>
    <p:sldId id="326" r:id="rId59"/>
    <p:sldId id="330" r:id="rId60"/>
    <p:sldId id="331" r:id="rId61"/>
    <p:sldId id="332" r:id="rId62"/>
    <p:sldId id="333" r:id="rId63"/>
    <p:sldId id="334" r:id="rId64"/>
    <p:sldId id="335" r:id="rId6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F9A60F-34AA-4FF3-96A9-1C204FA43B61}" type="datetimeFigureOut">
              <a:rPr lang="ru-RU" smtClean="0"/>
              <a:t>27.02.2024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4F5A7-6465-41AC-946F-E95763F38CAD}" type="slidenum">
              <a:rPr lang="ru-RU" smtClean="0"/>
              <a:t>‹#›</a:t>
            </a:fld>
            <a:endParaRPr lang="ru-RU"/>
          </a:p>
        </p:txBody>
      </p:sp>
    </p:spTree>
    <p:extLst>
      <p:ext uri="{BB962C8B-B14F-4D97-AF65-F5344CB8AC3E}">
        <p14:creationId xmlns:p14="http://schemas.microsoft.com/office/powerpoint/2010/main" val="413207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EA4F5A7-6465-41AC-946F-E95763F38CAD}" type="slidenum">
              <a:rPr lang="ru-RU" smtClean="0"/>
              <a:t>41</a:t>
            </a:fld>
            <a:endParaRPr lang="ru-RU"/>
          </a:p>
        </p:txBody>
      </p:sp>
    </p:spTree>
    <p:extLst>
      <p:ext uri="{BB962C8B-B14F-4D97-AF65-F5344CB8AC3E}">
        <p14:creationId xmlns:p14="http://schemas.microsoft.com/office/powerpoint/2010/main" val="88320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1A02A3-89D3-3519-9C04-116B2D01B13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B4BCF70-FDD9-06BC-8EA3-DAF4BCA54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538E68B-A4ED-63D3-B55A-26D362239735}"/>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12A3C024-3C7D-9DE7-753F-EA9C491DE80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15C9447-CB6C-7C61-B1F6-CD82D7BACFEF}"/>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392099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09A1BD-B916-2070-85B2-F793989BFB5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9B99DE0-FB26-8FDE-96A2-7796E5CAABE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9E93842-621A-1261-DA85-F2CFCC81E96D}"/>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32BAB1AD-3A4D-F77C-17E6-34BEBF0850F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FBDF2A7-E2E4-52F9-0342-23A54694B9C7}"/>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3249981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4F42AA8-2C64-0057-2010-983680D223B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C290220-0DF8-4182-E8EF-E33CC47BA5B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B8761FD-7FAD-E8EB-D69D-AE3F5E5CFA4B}"/>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9E0A6703-367B-8FFA-0269-187FFEFB2C3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BD6D3EB-56BF-2C45-0511-9D98749AEF08}"/>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250883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262982-30BF-0280-933B-E5544224175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8048CD0-52CB-CAEF-6853-F08BF11C419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8DEB5DA-FF0C-4083-EA39-D6972F56D30D}"/>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3E8787CC-100F-B342-E6D4-24BCFEF11E5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1058387-B903-D648-6ECA-E352CFE260D9}"/>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2693586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C9D56E-0474-2C42-F7E3-49B222CE0A5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8BF8A7C-B070-3CB6-9D1B-2CF9A8ED7B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A310857-42BC-74A2-FB10-D6C08929E2C7}"/>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5B9EEB5A-5A2A-5400-7199-7B13D95E3C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C5ACB3-FC88-FF8C-F94C-F63E145303F1}"/>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335111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174CC5-DDF9-5BAD-E0B1-7CE6D8A04E2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0B9041C-72FD-A79A-C6B1-F323CE3A4D5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C71C0EA-744C-AB1A-7C35-3F3C88E194C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8E8C54F-3D17-8907-C17F-6A96D2048C7C}"/>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6" name="Нижний колонтитул 5">
            <a:extLst>
              <a:ext uri="{FF2B5EF4-FFF2-40B4-BE49-F238E27FC236}">
                <a16:creationId xmlns:a16="http://schemas.microsoft.com/office/drawing/2014/main" id="{6846A767-ED38-4D8D-3A70-4E5AAF7B1A2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4DBDDC0-D9CA-D42C-0524-3B9C33EA2571}"/>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92446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66255F-4834-30A0-7C92-79B8D3BCEBF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B1D8981-13BF-33B7-51E7-350477D211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AA555D2-1660-C94B-D1AB-9F1862094B6B}"/>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7F84B78-7494-8900-4068-D762233809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5B930EC4-A841-C6B8-4754-58DA4E38B60A}"/>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CA93294-3ACE-0FCC-66EC-BD2BAB4A5C1B}"/>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8" name="Нижний колонтитул 7">
            <a:extLst>
              <a:ext uri="{FF2B5EF4-FFF2-40B4-BE49-F238E27FC236}">
                <a16:creationId xmlns:a16="http://schemas.microsoft.com/office/drawing/2014/main" id="{460185D8-38D4-E290-8799-CFBB8596EB92}"/>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91F4CE8-5649-D127-EB58-935105F00E44}"/>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191348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AF8E5D-6253-BC62-2526-CE32346244F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3FE3F72-3462-48C1-D7EC-CEA9257F3A41}"/>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4" name="Нижний колонтитул 3">
            <a:extLst>
              <a:ext uri="{FF2B5EF4-FFF2-40B4-BE49-F238E27FC236}">
                <a16:creationId xmlns:a16="http://schemas.microsoft.com/office/drawing/2014/main" id="{F4601F92-7747-9A19-6970-44F360251C8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13547CF-8B39-F35B-2272-3771043DB0DB}"/>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210844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60AC123-812C-2659-F3C4-ADEE0E56FA81}"/>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3" name="Нижний колонтитул 2">
            <a:extLst>
              <a:ext uri="{FF2B5EF4-FFF2-40B4-BE49-F238E27FC236}">
                <a16:creationId xmlns:a16="http://schemas.microsoft.com/office/drawing/2014/main" id="{1EECC2F6-A468-3B4D-7921-530E18D545C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14028AE-414A-8623-6A50-CBAEE89A805E}"/>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372796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65E228-84B2-DFAD-A451-44B6D6CFDEE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4BF1B3D-502B-C31E-ED8F-76ADC1579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B8EC3CB-0841-6B6C-0FA9-99AD9624D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4F575F5-441A-0248-461F-65E28D1C7483}"/>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6" name="Нижний колонтитул 5">
            <a:extLst>
              <a:ext uri="{FF2B5EF4-FFF2-40B4-BE49-F238E27FC236}">
                <a16:creationId xmlns:a16="http://schemas.microsoft.com/office/drawing/2014/main" id="{7CC8B52D-6E09-679C-1106-FD0FBD99341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9D0F4B0-A9D6-AE8A-C502-934D0328F7C9}"/>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1869181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E3CF6D-AA04-F30C-5973-67184043DB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54150B6-F6DD-1B1D-D310-95600D9F8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67E10D7-DDA5-B9C4-5519-A0394B001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EF9C7CD-A13B-575F-B1E1-E8207423AC98}"/>
              </a:ext>
            </a:extLst>
          </p:cNvPr>
          <p:cNvSpPr>
            <a:spLocks noGrp="1"/>
          </p:cNvSpPr>
          <p:nvPr>
            <p:ph type="dt" sz="half" idx="10"/>
          </p:nvPr>
        </p:nvSpPr>
        <p:spPr/>
        <p:txBody>
          <a:bodyPr/>
          <a:lstStyle/>
          <a:p>
            <a:fld id="{AAFC84FB-60FE-4BC6-958C-DD341ACB3501}" type="datetimeFigureOut">
              <a:rPr lang="ru-RU" smtClean="0"/>
              <a:t>27.02.2024</a:t>
            </a:fld>
            <a:endParaRPr lang="ru-RU"/>
          </a:p>
        </p:txBody>
      </p:sp>
      <p:sp>
        <p:nvSpPr>
          <p:cNvPr id="6" name="Нижний колонтитул 5">
            <a:extLst>
              <a:ext uri="{FF2B5EF4-FFF2-40B4-BE49-F238E27FC236}">
                <a16:creationId xmlns:a16="http://schemas.microsoft.com/office/drawing/2014/main" id="{04B9E54E-FDB1-F0CF-42F1-F14DD088F4A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E2DEC8E-4596-88D7-297D-8B4390008411}"/>
              </a:ext>
            </a:extLst>
          </p:cNvPr>
          <p:cNvSpPr>
            <a:spLocks noGrp="1"/>
          </p:cNvSpPr>
          <p:nvPr>
            <p:ph type="sldNum" sz="quarter" idx="12"/>
          </p:nvPr>
        </p:nvSpPr>
        <p:spPr/>
        <p:txBody>
          <a:bodyPr/>
          <a:lstStyle/>
          <a:p>
            <a:fld id="{AF26B54D-BA41-4010-AD77-4AFFEF24075F}" type="slidenum">
              <a:rPr lang="ru-RU" smtClean="0"/>
              <a:t>‹#›</a:t>
            </a:fld>
            <a:endParaRPr lang="ru-RU"/>
          </a:p>
        </p:txBody>
      </p:sp>
    </p:spTree>
    <p:extLst>
      <p:ext uri="{BB962C8B-B14F-4D97-AF65-F5344CB8AC3E}">
        <p14:creationId xmlns:p14="http://schemas.microsoft.com/office/powerpoint/2010/main" val="1419334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4FC665-77A1-614B-C47A-BE6F188EB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BF304E9-594E-5B08-FC5C-23395662D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3B7943A-DBA2-5FEF-1644-30D52CA905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C84FB-60FE-4BC6-958C-DD341ACB3501}" type="datetimeFigureOut">
              <a:rPr lang="ru-RU" smtClean="0"/>
              <a:t>27.02.2024</a:t>
            </a:fld>
            <a:endParaRPr lang="ru-RU"/>
          </a:p>
        </p:txBody>
      </p:sp>
      <p:sp>
        <p:nvSpPr>
          <p:cNvPr id="5" name="Нижний колонтитул 4">
            <a:extLst>
              <a:ext uri="{FF2B5EF4-FFF2-40B4-BE49-F238E27FC236}">
                <a16:creationId xmlns:a16="http://schemas.microsoft.com/office/drawing/2014/main" id="{AE52139D-A5F4-C7AF-E606-95B836962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E111EE5-D15E-43E7-C777-2E5278158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6B54D-BA41-4010-AD77-4AFFEF24075F}" type="slidenum">
              <a:rPr lang="ru-RU" smtClean="0"/>
              <a:t>‹#›</a:t>
            </a:fld>
            <a:endParaRPr lang="ru-RU"/>
          </a:p>
        </p:txBody>
      </p:sp>
    </p:spTree>
    <p:extLst>
      <p:ext uri="{BB962C8B-B14F-4D97-AF65-F5344CB8AC3E}">
        <p14:creationId xmlns:p14="http://schemas.microsoft.com/office/powerpoint/2010/main" val="353982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onsultant.ru/document/cons_doc_LAW_72601/#dst100025" TargetMode="External"/><Relationship Id="rId2" Type="http://schemas.openxmlformats.org/officeDocument/2006/relationships/hyperlink" Target="https://www.consultant.ru/document/cons_doc_LAW_469788/160da87db0e45c893db6d5ca2729ea637bb32001/#dst10061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igenc.ru/c/opublikovanie-normativnykh-pravovykh-aktov-adc8c9"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bigenc.ru/c/federal-nye-organy-ispolnitel-noi-vlasti-06630e" TargetMode="External"/><Relationship Id="rId3" Type="http://schemas.openxmlformats.org/officeDocument/2006/relationships/hyperlink" Target="https://bigenc.ru/c/federal-nyi-zakon-f70349" TargetMode="External"/><Relationship Id="rId7" Type="http://schemas.openxmlformats.org/officeDocument/2006/relationships/hyperlink" Target="https://bigenc.ru/c/rossiia-organy-vlasti-ispolnitel-naia-vlast-eaacc4#h3_pravitel'stvo%C2%A0rf" TargetMode="External"/><Relationship Id="rId12" Type="http://schemas.openxmlformats.org/officeDocument/2006/relationships/hyperlink" Target="https://bigenc.ru/c/ministerstvo-iustitsii-be7f47" TargetMode="External"/><Relationship Id="rId2" Type="http://schemas.openxmlformats.org/officeDocument/2006/relationships/hyperlink" Target="https://bigenc.ru/c/federal-nyi-konstitutsionnyi-zakon-2b2643" TargetMode="External"/><Relationship Id="rId1" Type="http://schemas.openxmlformats.org/officeDocument/2006/relationships/slideLayout" Target="../slideLayouts/slideLayout2.xml"/><Relationship Id="rId6" Type="http://schemas.openxmlformats.org/officeDocument/2006/relationships/hyperlink" Target="https://bigenc.ru/c/rossiia-osnovy-konstitutsionnogo-stroia-prezident-0ac0cb" TargetMode="External"/><Relationship Id="rId11" Type="http://schemas.openxmlformats.org/officeDocument/2006/relationships/hyperlink" Target="https://bigenc.ru/c/pravovoi-status-8da3d9" TargetMode="External"/><Relationship Id="rId5" Type="http://schemas.openxmlformats.org/officeDocument/2006/relationships/hyperlink" Target="https://bigenc.ru/c/zakon-23ecdb" TargetMode="External"/><Relationship Id="rId10" Type="http://schemas.openxmlformats.org/officeDocument/2006/relationships/hyperlink" Target="https://bigenc.ru/c/grazhdanin-1c2a89" TargetMode="External"/><Relationship Id="rId4" Type="http://schemas.openxmlformats.org/officeDocument/2006/relationships/hyperlink" Target="https://bigenc.ru/c/federal-noe-sobranie-rossiiskoi-federatsii-a6f466" TargetMode="External"/><Relationship Id="rId9" Type="http://schemas.openxmlformats.org/officeDocument/2006/relationships/hyperlink" Target="https://bigenc.ru/c/prava-cheloveka-8f19e9"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bigenc.ru/c/administrativno-territorial-naia-edinitsa-f3b629" TargetMode="External"/><Relationship Id="rId3" Type="http://schemas.openxmlformats.org/officeDocument/2006/relationships/hyperlink" Target="https://bigenc.ru/c/kontinental-nyi-shel-f-86327e" TargetMode="External"/><Relationship Id="rId7" Type="http://schemas.openxmlformats.org/officeDocument/2006/relationships/hyperlink" Target="https://bigenc.ru/c/sub-ekt-federatsii-9dbaf1" TargetMode="External"/><Relationship Id="rId2" Type="http://schemas.openxmlformats.org/officeDocument/2006/relationships/hyperlink" Target="https://bigenc.ru/c/suverenitet-334191" TargetMode="External"/><Relationship Id="rId1" Type="http://schemas.openxmlformats.org/officeDocument/2006/relationships/slideLayout" Target="../slideLayouts/slideLayout2.xml"/><Relationship Id="rId6" Type="http://schemas.openxmlformats.org/officeDocument/2006/relationships/hyperlink" Target="https://bigenc.ru/c/federatsiia-aa3d86" TargetMode="External"/><Relationship Id="rId5" Type="http://schemas.openxmlformats.org/officeDocument/2006/relationships/hyperlink" Target="https://bigenc.ru/c/federal-naia-territoriia-sirius-87f61b" TargetMode="External"/><Relationship Id="rId4" Type="http://schemas.openxmlformats.org/officeDocument/2006/relationships/hyperlink" Target="https://bigenc.ru/c/vozdushnoe-prostranstvo-cc130f" TargetMode="External"/><Relationship Id="rId9" Type="http://schemas.openxmlformats.org/officeDocument/2006/relationships/hyperlink" Target="https://bigenc.ru/c/kollizionnaia-norma-5e5beb"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bigenc.ru/c/litsa-bez-grazhdanstva-9acf24" TargetMode="External"/><Relationship Id="rId2" Type="http://schemas.openxmlformats.org/officeDocument/2006/relationships/hyperlink" Target="https://bigenc.ru/c/inostrantsy-f1c29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igenc.ru/c/iuridicheskaia-otvetstvennost-f28587" TargetMode="External"/><Relationship Id="rId2" Type="http://schemas.openxmlformats.org/officeDocument/2006/relationships/hyperlink" Target="https://bigenc.ru/c/deputat-bd6aec"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C346FC-5F17-BDDA-0DDA-47DC339308B1}"/>
              </a:ext>
            </a:extLst>
          </p:cNvPr>
          <p:cNvSpPr>
            <a:spLocks noGrp="1"/>
          </p:cNvSpPr>
          <p:nvPr>
            <p:ph type="ctrTitle"/>
          </p:nvPr>
        </p:nvSpPr>
        <p:spPr/>
        <p:txBody>
          <a:bodyPr/>
          <a:lstStyle/>
          <a:p>
            <a:endParaRPr lang="ru-RU" dirty="0"/>
          </a:p>
        </p:txBody>
      </p:sp>
      <p:sp>
        <p:nvSpPr>
          <p:cNvPr id="3" name="Подзаголовок 2">
            <a:extLst>
              <a:ext uri="{FF2B5EF4-FFF2-40B4-BE49-F238E27FC236}">
                <a16:creationId xmlns:a16="http://schemas.microsoft.com/office/drawing/2014/main" id="{DFA2B935-1DCA-3112-2393-AD4188B65E04}"/>
              </a:ext>
            </a:extLst>
          </p:cNvPr>
          <p:cNvSpPr>
            <a:spLocks noGrp="1"/>
          </p:cNvSpPr>
          <p:nvPr>
            <p:ph type="subTitle" idx="1"/>
          </p:nvPr>
        </p:nvSpPr>
        <p:spPr/>
        <p:txBody>
          <a:bodyPr/>
          <a:lstStyle/>
          <a:p>
            <a:endParaRPr lang="ru-RU"/>
          </a:p>
        </p:txBody>
      </p:sp>
      <p:grpSp>
        <p:nvGrpSpPr>
          <p:cNvPr id="4" name="object 2">
            <a:extLst>
              <a:ext uri="{FF2B5EF4-FFF2-40B4-BE49-F238E27FC236}">
                <a16:creationId xmlns:a16="http://schemas.microsoft.com/office/drawing/2014/main" id="{9413545F-4D32-F2CF-7C87-1A898380B8C1}"/>
              </a:ext>
            </a:extLst>
          </p:cNvPr>
          <p:cNvGrpSpPr/>
          <p:nvPr/>
        </p:nvGrpSpPr>
        <p:grpSpPr>
          <a:xfrm>
            <a:off x="0" y="0"/>
            <a:ext cx="12192000" cy="6842900"/>
            <a:chOff x="775597" y="350519"/>
            <a:chExt cx="9144000" cy="6858000"/>
          </a:xfrm>
        </p:grpSpPr>
        <p:pic>
          <p:nvPicPr>
            <p:cNvPr id="5" name="object 3">
              <a:extLst>
                <a:ext uri="{FF2B5EF4-FFF2-40B4-BE49-F238E27FC236}">
                  <a16:creationId xmlns:a16="http://schemas.microsoft.com/office/drawing/2014/main" id="{7559B367-5AB2-D68A-7C92-5151F856355F}"/>
                </a:ext>
              </a:extLst>
            </p:cNvPr>
            <p:cNvPicPr/>
            <p:nvPr/>
          </p:nvPicPr>
          <p:blipFill>
            <a:blip r:embed="rId2" cstate="print"/>
            <a:stretch>
              <a:fillRect/>
            </a:stretch>
          </p:blipFill>
          <p:spPr>
            <a:xfrm>
              <a:off x="775597" y="350519"/>
              <a:ext cx="9143996" cy="6857999"/>
            </a:xfrm>
            <a:prstGeom prst="rect">
              <a:avLst/>
            </a:prstGeom>
          </p:spPr>
        </p:pic>
        <p:sp>
          <p:nvSpPr>
            <p:cNvPr id="6" name="object 4">
              <a:extLst>
                <a:ext uri="{FF2B5EF4-FFF2-40B4-BE49-F238E27FC236}">
                  <a16:creationId xmlns:a16="http://schemas.microsoft.com/office/drawing/2014/main" id="{6B53D3E3-A8F6-69E8-941D-1C06F0866BC9}"/>
                </a:ext>
              </a:extLst>
            </p:cNvPr>
            <p:cNvSpPr/>
            <p:nvPr/>
          </p:nvSpPr>
          <p:spPr>
            <a:xfrm>
              <a:off x="9233794" y="350519"/>
              <a:ext cx="685800" cy="6858000"/>
            </a:xfrm>
            <a:custGeom>
              <a:avLst/>
              <a:gdLst/>
              <a:ahLst/>
              <a:cxnLst/>
              <a:rect l="l" t="t" r="r" b="b"/>
              <a:pathLst>
                <a:path w="685800" h="6858000">
                  <a:moveTo>
                    <a:pt x="685799" y="6857999"/>
                  </a:moveTo>
                  <a:lnTo>
                    <a:pt x="685799" y="0"/>
                  </a:lnTo>
                  <a:lnTo>
                    <a:pt x="0" y="0"/>
                  </a:lnTo>
                  <a:lnTo>
                    <a:pt x="0" y="6857999"/>
                  </a:lnTo>
                  <a:lnTo>
                    <a:pt x="685799" y="6857999"/>
                  </a:lnTo>
                  <a:close/>
                </a:path>
              </a:pathLst>
            </a:custGeom>
            <a:solidFill>
              <a:srgbClr val="1F487C"/>
            </a:solidFill>
          </p:spPr>
          <p:txBody>
            <a:bodyPr wrap="square" lIns="0" tIns="0" rIns="0" bIns="0" rtlCol="0"/>
            <a:lstStyle/>
            <a:p>
              <a:endParaRPr/>
            </a:p>
          </p:txBody>
        </p:sp>
      </p:grpSp>
      <p:sp>
        <p:nvSpPr>
          <p:cNvPr id="7" name="TextBox 6">
            <a:extLst>
              <a:ext uri="{FF2B5EF4-FFF2-40B4-BE49-F238E27FC236}">
                <a16:creationId xmlns:a16="http://schemas.microsoft.com/office/drawing/2014/main" id="{DD58D124-2967-1FA6-A890-89C9EE98FB88}"/>
              </a:ext>
            </a:extLst>
          </p:cNvPr>
          <p:cNvSpPr txBox="1"/>
          <p:nvPr/>
        </p:nvSpPr>
        <p:spPr>
          <a:xfrm>
            <a:off x="1024034" y="582857"/>
            <a:ext cx="9584871" cy="1751762"/>
          </a:xfrm>
          <a:prstGeom prst="rect">
            <a:avLst/>
          </a:prstGeom>
          <a:noFill/>
        </p:spPr>
        <p:txBody>
          <a:bodyPr wrap="square">
            <a:spAutoFit/>
          </a:bodyPr>
          <a:lstStyle/>
          <a:p>
            <a:pPr algn="ctr">
              <a:lnSpc>
                <a:spcPct val="100000"/>
              </a:lnSpc>
              <a:spcBef>
                <a:spcPts val="285"/>
              </a:spcBef>
            </a:pPr>
            <a:r>
              <a:rPr lang="ru-RU" sz="1600" dirty="0">
                <a:solidFill>
                  <a:srgbClr val="1E487C"/>
                </a:solidFill>
                <a:latin typeface="Times New Roman"/>
                <a:cs typeface="Times New Roman"/>
              </a:rPr>
              <a:t>МИНИСТЕРСТВО</a:t>
            </a:r>
            <a:r>
              <a:rPr lang="ru-RU" sz="1600" spc="-60" dirty="0">
                <a:solidFill>
                  <a:srgbClr val="1E487C"/>
                </a:solidFill>
                <a:latin typeface="Times New Roman"/>
                <a:cs typeface="Times New Roman"/>
              </a:rPr>
              <a:t> </a:t>
            </a:r>
            <a:r>
              <a:rPr lang="ru-RU" sz="1600" spc="-20" dirty="0">
                <a:solidFill>
                  <a:srgbClr val="1E487C"/>
                </a:solidFill>
                <a:latin typeface="Times New Roman"/>
                <a:cs typeface="Times New Roman"/>
              </a:rPr>
              <a:t>НАУКИ</a:t>
            </a:r>
            <a:r>
              <a:rPr lang="ru-RU" sz="1600" spc="5" dirty="0">
                <a:solidFill>
                  <a:srgbClr val="1E487C"/>
                </a:solidFill>
                <a:latin typeface="Times New Roman"/>
                <a:cs typeface="Times New Roman"/>
              </a:rPr>
              <a:t> </a:t>
            </a:r>
            <a:r>
              <a:rPr lang="ru-RU" sz="1600" dirty="0">
                <a:solidFill>
                  <a:srgbClr val="1E487C"/>
                </a:solidFill>
                <a:latin typeface="Times New Roman"/>
                <a:cs typeface="Times New Roman"/>
              </a:rPr>
              <a:t>И</a:t>
            </a:r>
            <a:r>
              <a:rPr lang="ru-RU" sz="1600" spc="-40" dirty="0">
                <a:solidFill>
                  <a:srgbClr val="1E487C"/>
                </a:solidFill>
                <a:latin typeface="Times New Roman"/>
                <a:cs typeface="Times New Roman"/>
              </a:rPr>
              <a:t> </a:t>
            </a:r>
            <a:r>
              <a:rPr lang="ru-RU" sz="1600" spc="-10" dirty="0">
                <a:solidFill>
                  <a:srgbClr val="1E487C"/>
                </a:solidFill>
                <a:latin typeface="Times New Roman"/>
                <a:cs typeface="Times New Roman"/>
              </a:rPr>
              <a:t>ВЫСШЕГО</a:t>
            </a:r>
            <a:r>
              <a:rPr lang="ru-RU" sz="1600" spc="-15" dirty="0">
                <a:solidFill>
                  <a:srgbClr val="1E487C"/>
                </a:solidFill>
                <a:latin typeface="Times New Roman"/>
                <a:cs typeface="Times New Roman"/>
              </a:rPr>
              <a:t> </a:t>
            </a:r>
            <a:r>
              <a:rPr lang="ru-RU" sz="1600" spc="-30" dirty="0">
                <a:solidFill>
                  <a:srgbClr val="1E487C"/>
                </a:solidFill>
                <a:latin typeface="Times New Roman"/>
                <a:cs typeface="Times New Roman"/>
              </a:rPr>
              <a:t>ОБРАЗОВАНИЯ</a:t>
            </a:r>
            <a:r>
              <a:rPr lang="ru-RU" sz="1600" spc="-25" dirty="0">
                <a:solidFill>
                  <a:srgbClr val="1E487C"/>
                </a:solidFill>
                <a:latin typeface="Times New Roman"/>
                <a:cs typeface="Times New Roman"/>
              </a:rPr>
              <a:t> </a:t>
            </a:r>
            <a:r>
              <a:rPr lang="ru-RU" sz="1600" dirty="0">
                <a:solidFill>
                  <a:srgbClr val="1E487C"/>
                </a:solidFill>
                <a:latin typeface="Times New Roman"/>
                <a:cs typeface="Times New Roman"/>
              </a:rPr>
              <a:t>РОССИЙСКОЙ</a:t>
            </a:r>
            <a:r>
              <a:rPr lang="ru-RU" sz="1600" spc="-35" dirty="0">
                <a:solidFill>
                  <a:srgbClr val="1E487C"/>
                </a:solidFill>
                <a:latin typeface="Times New Roman"/>
                <a:cs typeface="Times New Roman"/>
              </a:rPr>
              <a:t> </a:t>
            </a:r>
            <a:r>
              <a:rPr lang="ru-RU" sz="1600" spc="-10" dirty="0">
                <a:solidFill>
                  <a:srgbClr val="1E487C"/>
                </a:solidFill>
                <a:latin typeface="Times New Roman"/>
                <a:cs typeface="Times New Roman"/>
              </a:rPr>
              <a:t>ФЕДЕРАЦИИ</a:t>
            </a:r>
            <a:endParaRPr lang="ru-RU" sz="1600" dirty="0">
              <a:latin typeface="Times New Roman"/>
              <a:cs typeface="Times New Roman"/>
            </a:endParaRPr>
          </a:p>
          <a:p>
            <a:pPr marL="256540" marR="246379" algn="ctr">
              <a:lnSpc>
                <a:spcPts val="1939"/>
              </a:lnSpc>
              <a:spcBef>
                <a:spcPts val="55"/>
              </a:spcBef>
            </a:pPr>
            <a:r>
              <a:rPr lang="ru-RU" sz="1800" spc="-10" dirty="0">
                <a:solidFill>
                  <a:srgbClr val="1E487C"/>
                </a:solidFill>
                <a:latin typeface="Times New Roman"/>
                <a:cs typeface="Times New Roman"/>
              </a:rPr>
              <a:t>Федеральное</a:t>
            </a:r>
            <a:r>
              <a:rPr lang="ru-RU" sz="1800" spc="-55" dirty="0">
                <a:solidFill>
                  <a:srgbClr val="1E487C"/>
                </a:solidFill>
                <a:latin typeface="Times New Roman"/>
                <a:cs typeface="Times New Roman"/>
              </a:rPr>
              <a:t> </a:t>
            </a:r>
            <a:r>
              <a:rPr lang="ru-RU" sz="1800" spc="-10" dirty="0">
                <a:solidFill>
                  <a:srgbClr val="1E487C"/>
                </a:solidFill>
                <a:latin typeface="Times New Roman"/>
                <a:cs typeface="Times New Roman"/>
              </a:rPr>
              <a:t>государственное</a:t>
            </a:r>
            <a:r>
              <a:rPr lang="ru-RU" sz="1800" spc="30" dirty="0">
                <a:solidFill>
                  <a:srgbClr val="1E487C"/>
                </a:solidFill>
                <a:latin typeface="Times New Roman"/>
                <a:cs typeface="Times New Roman"/>
              </a:rPr>
              <a:t> </a:t>
            </a:r>
            <a:r>
              <a:rPr lang="ru-RU" sz="1800" spc="-10" dirty="0">
                <a:solidFill>
                  <a:srgbClr val="1E487C"/>
                </a:solidFill>
                <a:latin typeface="Times New Roman"/>
                <a:cs typeface="Times New Roman"/>
              </a:rPr>
              <a:t>бюджетное</a:t>
            </a:r>
            <a:r>
              <a:rPr lang="ru-RU" sz="1800" spc="-5" dirty="0">
                <a:solidFill>
                  <a:srgbClr val="1E487C"/>
                </a:solidFill>
                <a:latin typeface="Times New Roman"/>
                <a:cs typeface="Times New Roman"/>
              </a:rPr>
              <a:t> </a:t>
            </a:r>
            <a:r>
              <a:rPr lang="ru-RU" sz="1800" spc="-10" dirty="0">
                <a:solidFill>
                  <a:srgbClr val="1E487C"/>
                </a:solidFill>
                <a:latin typeface="Times New Roman"/>
                <a:cs typeface="Times New Roman"/>
              </a:rPr>
              <a:t>образовательное</a:t>
            </a:r>
            <a:r>
              <a:rPr lang="ru-RU" sz="1800" spc="10" dirty="0">
                <a:solidFill>
                  <a:srgbClr val="1E487C"/>
                </a:solidFill>
                <a:latin typeface="Times New Roman"/>
                <a:cs typeface="Times New Roman"/>
              </a:rPr>
              <a:t> </a:t>
            </a:r>
            <a:r>
              <a:rPr lang="ru-RU" sz="1800" spc="-10" dirty="0">
                <a:solidFill>
                  <a:srgbClr val="1E487C"/>
                </a:solidFill>
                <a:latin typeface="Times New Roman"/>
                <a:cs typeface="Times New Roman"/>
              </a:rPr>
              <a:t>учреждение высшего</a:t>
            </a:r>
            <a:r>
              <a:rPr lang="ru-RU" sz="1800" spc="-25" dirty="0">
                <a:solidFill>
                  <a:srgbClr val="1E487C"/>
                </a:solidFill>
                <a:latin typeface="Times New Roman"/>
                <a:cs typeface="Times New Roman"/>
              </a:rPr>
              <a:t> </a:t>
            </a:r>
            <a:r>
              <a:rPr lang="ru-RU" sz="1800" spc="-10" dirty="0">
                <a:solidFill>
                  <a:srgbClr val="1E487C"/>
                </a:solidFill>
                <a:latin typeface="Times New Roman"/>
                <a:cs typeface="Times New Roman"/>
              </a:rPr>
              <a:t>образования</a:t>
            </a:r>
            <a:endParaRPr lang="ru-RU" sz="1800" dirty="0">
              <a:latin typeface="Times New Roman"/>
              <a:cs typeface="Times New Roman"/>
            </a:endParaRPr>
          </a:p>
          <a:p>
            <a:pPr marL="1051560" marR="1042669" algn="ctr">
              <a:lnSpc>
                <a:spcPct val="114999"/>
              </a:lnSpc>
              <a:spcBef>
                <a:spcPts val="825"/>
              </a:spcBef>
            </a:pPr>
            <a:r>
              <a:rPr lang="ru-RU" sz="2000" b="1" dirty="0">
                <a:solidFill>
                  <a:srgbClr val="1E487C"/>
                </a:solidFill>
                <a:latin typeface="Times New Roman"/>
                <a:cs typeface="Times New Roman"/>
              </a:rPr>
              <a:t>«Вятский</a:t>
            </a:r>
            <a:r>
              <a:rPr lang="ru-RU" sz="2000" spc="-95" dirty="0">
                <a:solidFill>
                  <a:srgbClr val="1E487C"/>
                </a:solidFill>
                <a:latin typeface="Times New Roman"/>
                <a:cs typeface="Times New Roman"/>
              </a:rPr>
              <a:t> </a:t>
            </a:r>
            <a:r>
              <a:rPr lang="ru-RU" sz="2000" b="1" spc="-10" dirty="0">
                <a:solidFill>
                  <a:srgbClr val="1E487C"/>
                </a:solidFill>
                <a:latin typeface="Times New Roman"/>
                <a:cs typeface="Times New Roman"/>
              </a:rPr>
              <a:t>государственный</a:t>
            </a:r>
            <a:r>
              <a:rPr lang="ru-RU" sz="2000" spc="-55" dirty="0">
                <a:solidFill>
                  <a:srgbClr val="1E487C"/>
                </a:solidFill>
                <a:latin typeface="Times New Roman"/>
                <a:cs typeface="Times New Roman"/>
              </a:rPr>
              <a:t> </a:t>
            </a:r>
            <a:r>
              <a:rPr lang="ru-RU" sz="2000" b="1" spc="-10" dirty="0">
                <a:solidFill>
                  <a:srgbClr val="1E487C"/>
                </a:solidFill>
                <a:latin typeface="Times New Roman"/>
                <a:cs typeface="Times New Roman"/>
              </a:rPr>
              <a:t>университет»</a:t>
            </a:r>
            <a:r>
              <a:rPr lang="ru-RU" sz="2000" spc="-10" dirty="0">
                <a:solidFill>
                  <a:srgbClr val="1E487C"/>
                </a:solidFill>
                <a:latin typeface="Times New Roman"/>
                <a:cs typeface="Times New Roman"/>
              </a:rPr>
              <a:t> </a:t>
            </a:r>
            <a:r>
              <a:rPr lang="ru-RU" sz="2000" b="1" spc="-10" dirty="0">
                <a:solidFill>
                  <a:srgbClr val="1E487C"/>
                </a:solidFill>
                <a:latin typeface="Times New Roman"/>
                <a:cs typeface="Times New Roman"/>
              </a:rPr>
              <a:t>(</a:t>
            </a:r>
            <a:r>
              <a:rPr lang="ru-RU" sz="2000" b="1" spc="-10" dirty="0" err="1">
                <a:solidFill>
                  <a:srgbClr val="1E487C"/>
                </a:solidFill>
                <a:latin typeface="Times New Roman"/>
                <a:cs typeface="Times New Roman"/>
              </a:rPr>
              <a:t>ВятГУ</a:t>
            </a:r>
            <a:r>
              <a:rPr lang="ru-RU" sz="2000" b="1" spc="-10" dirty="0">
                <a:solidFill>
                  <a:srgbClr val="1E487C"/>
                </a:solidFill>
                <a:latin typeface="Times New Roman"/>
                <a:cs typeface="Times New Roman"/>
              </a:rPr>
              <a:t>)</a:t>
            </a:r>
            <a:endParaRPr lang="ru-RU" sz="2000" dirty="0">
              <a:latin typeface="Times New Roman"/>
              <a:cs typeface="Times New Roman"/>
            </a:endParaRPr>
          </a:p>
          <a:p>
            <a:pPr algn="ctr">
              <a:lnSpc>
                <a:spcPct val="100000"/>
              </a:lnSpc>
              <a:spcBef>
                <a:spcPts val="1400"/>
              </a:spcBef>
            </a:pPr>
            <a:r>
              <a:rPr lang="ru-RU" sz="1800" b="1" spc="-20" dirty="0">
                <a:solidFill>
                  <a:srgbClr val="1E487C"/>
                </a:solidFill>
                <a:latin typeface="Times New Roman"/>
                <a:cs typeface="Times New Roman"/>
              </a:rPr>
              <a:t>Колледж</a:t>
            </a:r>
            <a:r>
              <a:rPr lang="ru-RU" sz="1800" spc="-35" dirty="0">
                <a:solidFill>
                  <a:srgbClr val="1E487C"/>
                </a:solidFill>
                <a:latin typeface="Times New Roman"/>
                <a:cs typeface="Times New Roman"/>
              </a:rPr>
              <a:t> </a:t>
            </a:r>
            <a:r>
              <a:rPr lang="ru-RU" sz="1800" b="1" spc="-20" dirty="0" err="1">
                <a:solidFill>
                  <a:srgbClr val="1E487C"/>
                </a:solidFill>
                <a:latin typeface="Times New Roman"/>
                <a:cs typeface="Times New Roman"/>
              </a:rPr>
              <a:t>ВятГУ</a:t>
            </a:r>
            <a:endParaRPr lang="ru-RU" sz="1800" dirty="0">
              <a:latin typeface="Times New Roman"/>
              <a:cs typeface="Times New Roman"/>
            </a:endParaRPr>
          </a:p>
        </p:txBody>
      </p:sp>
      <p:sp>
        <p:nvSpPr>
          <p:cNvPr id="8" name="TextBox 7">
            <a:extLst>
              <a:ext uri="{FF2B5EF4-FFF2-40B4-BE49-F238E27FC236}">
                <a16:creationId xmlns:a16="http://schemas.microsoft.com/office/drawing/2014/main" id="{3CED71A2-2B0D-4DBA-A27E-2A4BAB86593F}"/>
              </a:ext>
            </a:extLst>
          </p:cNvPr>
          <p:cNvSpPr txBox="1"/>
          <p:nvPr/>
        </p:nvSpPr>
        <p:spPr>
          <a:xfrm>
            <a:off x="1968759" y="2691909"/>
            <a:ext cx="7176018" cy="1538883"/>
          </a:xfrm>
          <a:prstGeom prst="rect">
            <a:avLst/>
          </a:prstGeom>
          <a:noFill/>
        </p:spPr>
        <p:txBody>
          <a:bodyPr wrap="square">
            <a:spAutoFit/>
          </a:bodyPr>
          <a:lstStyle/>
          <a:p>
            <a:pPr marL="12700" algn="ctr">
              <a:lnSpc>
                <a:spcPct val="100000"/>
              </a:lnSpc>
            </a:pPr>
            <a:r>
              <a:rPr lang="ru-RU" sz="2000" b="1" dirty="0">
                <a:solidFill>
                  <a:srgbClr val="1E487C"/>
                </a:solidFill>
                <a:latin typeface="Times New Roman"/>
                <a:cs typeface="Times New Roman"/>
              </a:rPr>
              <a:t>Правовое обеспечение профессиональной деятельности (ПОПД)</a:t>
            </a:r>
          </a:p>
          <a:p>
            <a:pPr marL="12700">
              <a:lnSpc>
                <a:spcPct val="100000"/>
              </a:lnSpc>
            </a:pPr>
            <a:endParaRPr lang="ru-RU" b="1" dirty="0">
              <a:solidFill>
                <a:srgbClr val="1E487C"/>
              </a:solidFill>
              <a:latin typeface="Times New Roman"/>
              <a:cs typeface="Times New Roman"/>
            </a:endParaRPr>
          </a:p>
          <a:p>
            <a:pPr marL="12700" algn="ctr">
              <a:lnSpc>
                <a:spcPct val="100000"/>
              </a:lnSpc>
            </a:pPr>
            <a:r>
              <a:rPr lang="ru-RU" sz="1800" b="1" dirty="0">
                <a:solidFill>
                  <a:srgbClr val="1E487C"/>
                </a:solidFill>
                <a:latin typeface="Times New Roman"/>
                <a:cs typeface="Times New Roman"/>
              </a:rPr>
              <a:t>Лекция</a:t>
            </a:r>
            <a:r>
              <a:rPr lang="ru-RU" sz="1800" spc="-105" dirty="0">
                <a:solidFill>
                  <a:srgbClr val="1E487C"/>
                </a:solidFill>
                <a:latin typeface="Times New Roman"/>
                <a:cs typeface="Times New Roman"/>
              </a:rPr>
              <a:t> </a:t>
            </a:r>
            <a:r>
              <a:rPr lang="ru-RU" b="1" spc="-105" dirty="0">
                <a:solidFill>
                  <a:srgbClr val="1E487C"/>
                </a:solidFill>
                <a:latin typeface="Times New Roman"/>
                <a:cs typeface="Times New Roman"/>
              </a:rPr>
              <a:t>№</a:t>
            </a:r>
            <a:r>
              <a:rPr lang="ru-RU" sz="1800" b="1" dirty="0">
                <a:solidFill>
                  <a:srgbClr val="1E487C"/>
                </a:solidFill>
                <a:latin typeface="Times New Roman"/>
                <a:cs typeface="Times New Roman"/>
              </a:rPr>
              <a:t>:1</a:t>
            </a:r>
            <a:r>
              <a:rPr lang="ru-RU" sz="1800" spc="-100" dirty="0">
                <a:solidFill>
                  <a:srgbClr val="1E487C"/>
                </a:solidFill>
                <a:latin typeface="Times New Roman"/>
                <a:cs typeface="Times New Roman"/>
              </a:rPr>
              <a:t> </a:t>
            </a:r>
            <a:r>
              <a:rPr lang="ru-RU" sz="1800" b="1" dirty="0">
                <a:solidFill>
                  <a:srgbClr val="1E487C"/>
                </a:solidFill>
                <a:latin typeface="Times New Roman"/>
                <a:cs typeface="Times New Roman"/>
              </a:rPr>
              <a:t>«Введение в предмет. Основы права</a:t>
            </a:r>
            <a:r>
              <a:rPr lang="ru-RU" sz="1800" b="1" spc="-10" dirty="0">
                <a:solidFill>
                  <a:srgbClr val="1E487C"/>
                </a:solidFill>
                <a:latin typeface="Times New Roman"/>
                <a:cs typeface="Times New Roman"/>
              </a:rPr>
              <a:t>»</a:t>
            </a:r>
            <a:r>
              <a:rPr lang="ru-RU" b="1" spc="-10" dirty="0">
                <a:solidFill>
                  <a:srgbClr val="1E487C"/>
                </a:solidFill>
                <a:latin typeface="Times New Roman"/>
                <a:cs typeface="Times New Roman"/>
              </a:rPr>
              <a:t>.</a:t>
            </a:r>
            <a:endParaRPr lang="ru-RU" sz="1800" b="1" spc="-10" dirty="0">
              <a:solidFill>
                <a:srgbClr val="1E487C"/>
              </a:solidFill>
              <a:latin typeface="Times New Roman"/>
              <a:cs typeface="Times New Roman"/>
            </a:endParaRPr>
          </a:p>
          <a:p>
            <a:pPr marL="12700" algn="ctr">
              <a:lnSpc>
                <a:spcPct val="100000"/>
              </a:lnSpc>
            </a:pPr>
            <a:endParaRPr lang="ru-RU" sz="1800" b="1" dirty="0">
              <a:latin typeface="Times New Roman"/>
              <a:cs typeface="Times New Roman"/>
            </a:endParaRPr>
          </a:p>
        </p:txBody>
      </p:sp>
      <p:sp>
        <p:nvSpPr>
          <p:cNvPr id="9" name="TextBox 8">
            <a:extLst>
              <a:ext uri="{FF2B5EF4-FFF2-40B4-BE49-F238E27FC236}">
                <a16:creationId xmlns:a16="http://schemas.microsoft.com/office/drawing/2014/main" id="{F723179D-A68D-294B-245B-ED060F33BC7C}"/>
              </a:ext>
            </a:extLst>
          </p:cNvPr>
          <p:cNvSpPr txBox="1"/>
          <p:nvPr/>
        </p:nvSpPr>
        <p:spPr>
          <a:xfrm>
            <a:off x="3047223" y="5329727"/>
            <a:ext cx="6097554" cy="369332"/>
          </a:xfrm>
          <a:prstGeom prst="rect">
            <a:avLst/>
          </a:prstGeom>
          <a:noFill/>
        </p:spPr>
        <p:txBody>
          <a:bodyPr wrap="square">
            <a:spAutoFit/>
          </a:bodyPr>
          <a:lstStyle/>
          <a:p>
            <a:pPr marL="12700">
              <a:lnSpc>
                <a:spcPct val="100000"/>
              </a:lnSpc>
              <a:spcBef>
                <a:spcPts val="100"/>
              </a:spcBef>
            </a:pPr>
            <a:r>
              <a:rPr lang="ru-RU" sz="1800" b="1" spc="-10" dirty="0">
                <a:solidFill>
                  <a:srgbClr val="1E487C"/>
                </a:solidFill>
                <a:latin typeface="Times New Roman"/>
                <a:cs typeface="Times New Roman"/>
              </a:rPr>
              <a:t>Преподаватель:</a:t>
            </a:r>
            <a:r>
              <a:rPr lang="ru-RU" b="1" spc="-10" dirty="0">
                <a:solidFill>
                  <a:srgbClr val="1E487C"/>
                </a:solidFill>
                <a:latin typeface="Times New Roman"/>
                <a:cs typeface="Times New Roman"/>
              </a:rPr>
              <a:t> Тетерина Анна Леонидовна</a:t>
            </a:r>
            <a:endParaRPr lang="ru-RU" sz="1800" dirty="0">
              <a:latin typeface="Times New Roman"/>
              <a:cs typeface="Times New Roman"/>
            </a:endParaRPr>
          </a:p>
        </p:txBody>
      </p:sp>
      <p:grpSp>
        <p:nvGrpSpPr>
          <p:cNvPr id="10" name="object 8">
            <a:extLst>
              <a:ext uri="{FF2B5EF4-FFF2-40B4-BE49-F238E27FC236}">
                <a16:creationId xmlns:a16="http://schemas.microsoft.com/office/drawing/2014/main" id="{C8C38AD6-B01F-99B2-7078-BDD57DA301C6}"/>
              </a:ext>
            </a:extLst>
          </p:cNvPr>
          <p:cNvGrpSpPr/>
          <p:nvPr/>
        </p:nvGrpSpPr>
        <p:grpSpPr>
          <a:xfrm>
            <a:off x="9787813" y="-261258"/>
            <a:ext cx="1810134" cy="3163077"/>
            <a:chOff x="6764788" y="470915"/>
            <a:chExt cx="2078736" cy="3729079"/>
          </a:xfrm>
        </p:grpSpPr>
        <p:sp>
          <p:nvSpPr>
            <p:cNvPr id="11" name="object 9">
              <a:extLst>
                <a:ext uri="{FF2B5EF4-FFF2-40B4-BE49-F238E27FC236}">
                  <a16:creationId xmlns:a16="http://schemas.microsoft.com/office/drawing/2014/main" id="{7BB6407D-DBA6-517A-0B9C-001366320403}"/>
                </a:ext>
              </a:extLst>
            </p:cNvPr>
            <p:cNvSpPr/>
            <p:nvPr/>
          </p:nvSpPr>
          <p:spPr>
            <a:xfrm>
              <a:off x="7871337" y="470915"/>
              <a:ext cx="182880" cy="3175"/>
            </a:xfrm>
            <a:custGeom>
              <a:avLst/>
              <a:gdLst/>
              <a:ahLst/>
              <a:cxnLst/>
              <a:rect l="l" t="t" r="r" b="b"/>
              <a:pathLst>
                <a:path w="182879" h="3175">
                  <a:moveTo>
                    <a:pt x="0" y="0"/>
                  </a:moveTo>
                  <a:lnTo>
                    <a:pt x="182879" y="0"/>
                  </a:lnTo>
                </a:path>
                <a:path w="182879" h="3175">
                  <a:moveTo>
                    <a:pt x="0" y="3048"/>
                  </a:moveTo>
                  <a:lnTo>
                    <a:pt x="182879" y="3048"/>
                  </a:lnTo>
                </a:path>
              </a:pathLst>
            </a:custGeom>
            <a:ln w="3175">
              <a:solidFill>
                <a:srgbClr val="FDFDFD"/>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2" name="object 10">
              <a:extLst>
                <a:ext uri="{FF2B5EF4-FFF2-40B4-BE49-F238E27FC236}">
                  <a16:creationId xmlns:a16="http://schemas.microsoft.com/office/drawing/2014/main" id="{C9FB9E3B-9312-90FE-346B-18F79C6F21E7}"/>
                </a:ext>
              </a:extLst>
            </p:cNvPr>
            <p:cNvPicPr/>
            <p:nvPr/>
          </p:nvPicPr>
          <p:blipFill>
            <a:blip r:embed="rId3" cstate="print"/>
            <a:stretch>
              <a:fillRect/>
            </a:stretch>
          </p:blipFill>
          <p:spPr>
            <a:xfrm>
              <a:off x="6764788" y="2334619"/>
              <a:ext cx="2078736" cy="1865375"/>
            </a:xfrm>
            <a:prstGeom prst="rect">
              <a:avLst/>
            </a:prstGeom>
          </p:spPr>
        </p:pic>
      </p:grpSp>
    </p:spTree>
    <p:extLst>
      <p:ext uri="{BB962C8B-B14F-4D97-AF65-F5344CB8AC3E}">
        <p14:creationId xmlns:p14="http://schemas.microsoft.com/office/powerpoint/2010/main" val="2900916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1DEEBC-86D4-E770-DE4D-4933FB283DD1}"/>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Нормы обычаев</a:t>
            </a:r>
            <a:endParaRPr lang="ru-RU" dirty="0"/>
          </a:p>
        </p:txBody>
      </p:sp>
      <p:sp>
        <p:nvSpPr>
          <p:cNvPr id="3" name="Объект 2">
            <a:extLst>
              <a:ext uri="{FF2B5EF4-FFF2-40B4-BE49-F238E27FC236}">
                <a16:creationId xmlns:a16="http://schemas.microsoft.com/office/drawing/2014/main" id="{41275F88-627B-4545-1661-6ED1C9D38984}"/>
              </a:ext>
            </a:extLst>
          </p:cNvPr>
          <p:cNvSpPr>
            <a:spLocks noGrp="1"/>
          </p:cNvSpPr>
          <p:nvPr>
            <p:ph idx="1"/>
          </p:nvPr>
        </p:nvSpPr>
        <p:spPr>
          <a:xfrm>
            <a:off x="436207" y="1909600"/>
            <a:ext cx="6850224" cy="4351338"/>
          </a:xfrm>
        </p:spPr>
        <p:txBody>
          <a:bodyPr>
            <a:normAutofit fontScale="77500" lnSpcReduction="20000"/>
          </a:bodyPr>
          <a:lstStyle/>
          <a:p>
            <a:pPr algn="just"/>
            <a:r>
              <a:rPr lang="ru-RU" b="1" dirty="0">
                <a:solidFill>
                  <a:schemeClr val="accent1">
                    <a:lumMod val="75000"/>
                  </a:schemeClr>
                </a:solidFill>
                <a:latin typeface="Georgia" panose="02040502050405020303" pitchFamily="18" charset="0"/>
              </a:rPr>
              <a:t>Нормы обычаев </a:t>
            </a:r>
            <a:r>
              <a:rPr lang="ru-RU" dirty="0">
                <a:solidFill>
                  <a:schemeClr val="accent1">
                    <a:lumMod val="75000"/>
                  </a:schemeClr>
                </a:solidFill>
                <a:latin typeface="Georgia" panose="02040502050405020303" pitchFamily="18" charset="0"/>
              </a:rPr>
              <a:t>— правила поведения, вошедшие в привычку в результате их многократного повторения. Обычаи морального содержания называются </a:t>
            </a:r>
            <a:r>
              <a:rPr lang="ru-RU" i="1" dirty="0">
                <a:solidFill>
                  <a:schemeClr val="accent1">
                    <a:lumMod val="75000"/>
                  </a:schemeClr>
                </a:solidFill>
                <a:latin typeface="Georgia" panose="02040502050405020303" pitchFamily="18" charset="0"/>
              </a:rPr>
              <a:t>нравами</a:t>
            </a:r>
            <a:r>
              <a:rPr lang="ru-RU" dirty="0">
                <a:solidFill>
                  <a:schemeClr val="accent1">
                    <a:lumMod val="75000"/>
                  </a:schemeClr>
                </a:solidFill>
                <a:latin typeface="Georgia" panose="02040502050405020303" pitchFamily="18" charset="0"/>
              </a:rPr>
              <a:t>. Разновидностью обычаев считаются </a:t>
            </a:r>
            <a:r>
              <a:rPr lang="ru-RU" i="1" dirty="0">
                <a:solidFill>
                  <a:schemeClr val="accent1">
                    <a:lumMod val="75000"/>
                  </a:schemeClr>
                </a:solidFill>
                <a:latin typeface="Georgia" panose="02040502050405020303" pitchFamily="18" charset="0"/>
              </a:rPr>
              <a:t>традиции</a:t>
            </a:r>
            <a:r>
              <a:rPr lang="ru-RU" dirty="0">
                <a:solidFill>
                  <a:schemeClr val="accent1">
                    <a:lumMod val="75000"/>
                  </a:schemeClr>
                </a:solidFill>
                <a:latin typeface="Georgia" panose="02040502050405020303" pitchFamily="18" charset="0"/>
              </a:rPr>
              <a:t>, которые выражают стремления людей сохранить определенные </a:t>
            </a:r>
            <a:r>
              <a:rPr lang="ru-RU" i="1" dirty="0">
                <a:solidFill>
                  <a:schemeClr val="accent1">
                    <a:lumMod val="75000"/>
                  </a:schemeClr>
                </a:solidFill>
                <a:latin typeface="Georgia" panose="02040502050405020303" pitchFamily="18" charset="0"/>
              </a:rPr>
              <a:t>идеи, ценности,</a:t>
            </a:r>
            <a:r>
              <a:rPr lang="ru-RU" dirty="0">
                <a:solidFill>
                  <a:schemeClr val="accent1">
                    <a:lumMod val="75000"/>
                  </a:schemeClr>
                </a:solidFill>
                <a:latin typeface="Georgia" panose="02040502050405020303" pitchFamily="18" charset="0"/>
              </a:rPr>
              <a:t> полезные </a:t>
            </a:r>
            <a:r>
              <a:rPr lang="ru-RU" i="1" dirty="0">
                <a:solidFill>
                  <a:schemeClr val="accent1">
                    <a:lumMod val="75000"/>
                  </a:schemeClr>
                </a:solidFill>
                <a:latin typeface="Georgia" panose="02040502050405020303" pitchFamily="18" charset="0"/>
              </a:rPr>
              <a:t>формы</a:t>
            </a:r>
            <a:r>
              <a:rPr lang="ru-RU" dirty="0">
                <a:solidFill>
                  <a:schemeClr val="accent1">
                    <a:lumMod val="75000"/>
                  </a:schemeClr>
                </a:solidFill>
                <a:latin typeface="Georgia" panose="02040502050405020303" pitchFamily="18" charset="0"/>
              </a:rPr>
              <a:t> </a:t>
            </a:r>
            <a:r>
              <a:rPr lang="ru-RU" i="1" dirty="0">
                <a:solidFill>
                  <a:schemeClr val="accent1">
                    <a:lumMod val="75000"/>
                  </a:schemeClr>
                </a:solidFill>
                <a:latin typeface="Georgia" panose="02040502050405020303" pitchFamily="18" charset="0"/>
              </a:rPr>
              <a:t>поведения</a:t>
            </a:r>
            <a:r>
              <a:rPr lang="ru-RU" dirty="0">
                <a:solidFill>
                  <a:schemeClr val="accent1">
                    <a:lumMod val="75000"/>
                  </a:schemeClr>
                </a:solidFill>
                <a:latin typeface="Georgia" panose="02040502050405020303" pitchFamily="18" charset="0"/>
              </a:rPr>
              <a:t>. Основой жизненности традиции является бережное отношение к </a:t>
            </a:r>
            <a:r>
              <a:rPr lang="ru-RU" u="sng" dirty="0">
                <a:solidFill>
                  <a:schemeClr val="accent1">
                    <a:lumMod val="75000"/>
                  </a:schemeClr>
                </a:solidFill>
                <a:latin typeface="Georgia" panose="02040502050405020303" pitchFamily="18" charset="0"/>
              </a:rPr>
              <a:t>истории своего народа</a:t>
            </a:r>
            <a:r>
              <a:rPr lang="ru-RU" dirty="0">
                <a:solidFill>
                  <a:schemeClr val="accent1">
                    <a:lumMod val="75000"/>
                  </a:schemeClr>
                </a:solidFill>
                <a:latin typeface="Georgia" panose="02040502050405020303" pitchFamily="18" charset="0"/>
              </a:rPr>
              <a:t>. Другая разновидность обычаев — это </a:t>
            </a:r>
            <a:r>
              <a:rPr lang="ru-RU" i="1" dirty="0">
                <a:solidFill>
                  <a:schemeClr val="accent1">
                    <a:lumMod val="75000"/>
                  </a:schemeClr>
                </a:solidFill>
                <a:latin typeface="Georgia" panose="02040502050405020303" pitchFamily="18" charset="0"/>
              </a:rPr>
              <a:t>ритуалы</a:t>
            </a:r>
            <a:r>
              <a:rPr lang="ru-RU" dirty="0">
                <a:solidFill>
                  <a:schemeClr val="accent1">
                    <a:lumMod val="75000"/>
                  </a:schemeClr>
                </a:solidFill>
                <a:latin typeface="Georgia" panose="02040502050405020303" pitchFamily="18" charset="0"/>
              </a:rPr>
              <a:t> — правила поведения, самым главным в которых является "строго заданная форма исполнения. Само содержание не очень важно; главное значение имеет именно форма. Особая группа ритуальных действий — это </a:t>
            </a:r>
            <a:r>
              <a:rPr lang="ru-RU" i="1" dirty="0">
                <a:solidFill>
                  <a:schemeClr val="accent1">
                    <a:lumMod val="75000"/>
                  </a:schemeClr>
                </a:solidFill>
                <a:latin typeface="Georgia" panose="02040502050405020303" pitchFamily="18" charset="0"/>
              </a:rPr>
              <a:t>обряды</a:t>
            </a:r>
            <a:r>
              <a:rPr lang="ru-RU" dirty="0">
                <a:solidFill>
                  <a:schemeClr val="accent1">
                    <a:lumMod val="75000"/>
                  </a:schemeClr>
                </a:solidFill>
                <a:latin typeface="Georgia" panose="02040502050405020303" pitchFamily="18" charset="0"/>
              </a:rPr>
              <a:t>, заключающиеся в выполнении некоторых символических действий.</a:t>
            </a:r>
          </a:p>
          <a:p>
            <a:pPr algn="just"/>
            <a:endParaRPr lang="ru-RU" dirty="0"/>
          </a:p>
        </p:txBody>
      </p:sp>
      <p:pic>
        <p:nvPicPr>
          <p:cNvPr id="4" name="Рисунок 3">
            <a:extLst>
              <a:ext uri="{FF2B5EF4-FFF2-40B4-BE49-F238E27FC236}">
                <a16:creationId xmlns:a16="http://schemas.microsoft.com/office/drawing/2014/main" id="{49455F65-4A10-EE8B-0781-46ACEABDE30B}"/>
              </a:ext>
            </a:extLst>
          </p:cNvPr>
          <p:cNvPicPr>
            <a:picLocks noChangeAspect="1"/>
          </p:cNvPicPr>
          <p:nvPr/>
        </p:nvPicPr>
        <p:blipFill>
          <a:blip r:embed="rId2"/>
          <a:stretch>
            <a:fillRect/>
          </a:stretch>
        </p:blipFill>
        <p:spPr>
          <a:xfrm>
            <a:off x="7901471" y="2068220"/>
            <a:ext cx="4043331" cy="4043331"/>
          </a:xfrm>
          <a:prstGeom prst="rect">
            <a:avLst/>
          </a:prstGeom>
        </p:spPr>
      </p:pic>
    </p:spTree>
    <p:extLst>
      <p:ext uri="{BB962C8B-B14F-4D97-AF65-F5344CB8AC3E}">
        <p14:creationId xmlns:p14="http://schemas.microsoft.com/office/powerpoint/2010/main" val="71473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4C5AC3-1EFF-64F1-5A02-4CFFF076FAF6}"/>
              </a:ext>
            </a:extLst>
          </p:cNvPr>
          <p:cNvSpPr>
            <a:spLocks noGrp="1"/>
          </p:cNvSpPr>
          <p:nvPr>
            <p:ph type="title"/>
          </p:nvPr>
        </p:nvSpPr>
        <p:spPr>
          <a:xfrm>
            <a:off x="838200" y="365126"/>
            <a:ext cx="10515600" cy="1015806"/>
          </a:xfrm>
        </p:spPr>
        <p:txBody>
          <a:bodyPr>
            <a:normAutofit/>
          </a:bodyPr>
          <a:lstStyle/>
          <a:p>
            <a:pPr algn="ctr"/>
            <a:r>
              <a:rPr lang="ru-RU" sz="3600" b="1" dirty="0">
                <a:solidFill>
                  <a:schemeClr val="accent1">
                    <a:lumMod val="75000"/>
                  </a:schemeClr>
                </a:solidFill>
                <a:latin typeface="Georgia" panose="02040502050405020303" pitchFamily="18" charset="0"/>
              </a:rPr>
              <a:t>Религиозные нормы</a:t>
            </a:r>
          </a:p>
        </p:txBody>
      </p:sp>
      <p:sp>
        <p:nvSpPr>
          <p:cNvPr id="3" name="Объект 2">
            <a:extLst>
              <a:ext uri="{FF2B5EF4-FFF2-40B4-BE49-F238E27FC236}">
                <a16:creationId xmlns:a16="http://schemas.microsoft.com/office/drawing/2014/main" id="{6E6C9EB7-F0E4-5776-93E3-682D7EE171FF}"/>
              </a:ext>
            </a:extLst>
          </p:cNvPr>
          <p:cNvSpPr>
            <a:spLocks noGrp="1"/>
          </p:cNvSpPr>
          <p:nvPr>
            <p:ph idx="1"/>
          </p:nvPr>
        </p:nvSpPr>
        <p:spPr>
          <a:xfrm>
            <a:off x="269033" y="1690688"/>
            <a:ext cx="6169089" cy="4924715"/>
          </a:xfrm>
        </p:spPr>
        <p:txBody>
          <a:bodyPr>
            <a:normAutofit fontScale="92500" lnSpcReduction="10000"/>
          </a:bodyPr>
          <a:lstStyle/>
          <a:p>
            <a:pPr algn="just"/>
            <a:r>
              <a:rPr lang="ru-RU" sz="2400" b="1" dirty="0">
                <a:solidFill>
                  <a:schemeClr val="accent1">
                    <a:lumMod val="75000"/>
                  </a:schemeClr>
                </a:solidFill>
                <a:latin typeface="Georgia" panose="02040502050405020303" pitchFamily="18" charset="0"/>
              </a:rPr>
              <a:t>Религиозные нормы </a:t>
            </a:r>
            <a:r>
              <a:rPr lang="ru-RU" sz="2400" dirty="0">
                <a:solidFill>
                  <a:schemeClr val="accent1">
                    <a:lumMod val="75000"/>
                  </a:schemeClr>
                </a:solidFill>
                <a:latin typeface="Georgia" panose="02040502050405020303" pitchFamily="18" charset="0"/>
              </a:rPr>
              <a:t>— правила поведения, содержащиеся в различных священных книгах (Библия, Коран и др.) В Средние века жизнь людей в обществе регулировалась именно религиозными нормами. И до наших дней ряд теократических государств, таких как, например, Саудовская Аравия, Иран, Ватикан, регламентируют жизнь и поведение своих граждан, опираясь на религиозные нормы. Однако абсолютное большинство стран в мире (в том числе и Российская Федерация) представляют собой светские государства, в которых церковь официально отделена от государства, а общественные отношения регулируются нормами права. </a:t>
            </a:r>
          </a:p>
        </p:txBody>
      </p:sp>
      <p:pic>
        <p:nvPicPr>
          <p:cNvPr id="1026" name="Picture 2" descr="На форуме &quot;Религия и мир&quot; призвали к единению и миротворчеству - РИА  Новости, 15.03.2021">
            <a:extLst>
              <a:ext uri="{FF2B5EF4-FFF2-40B4-BE49-F238E27FC236}">
                <a16:creationId xmlns:a16="http://schemas.microsoft.com/office/drawing/2014/main" id="{E20FB738-B0FF-466B-633A-28038C755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785" y="2425959"/>
            <a:ext cx="4828009" cy="2943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4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10DD8A-4605-D816-A36B-1F3257B5B813}"/>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Корпоративные нормы</a:t>
            </a:r>
            <a:endParaRPr lang="ru-RU" dirty="0"/>
          </a:p>
        </p:txBody>
      </p:sp>
      <p:sp>
        <p:nvSpPr>
          <p:cNvPr id="3" name="Объект 2">
            <a:extLst>
              <a:ext uri="{FF2B5EF4-FFF2-40B4-BE49-F238E27FC236}">
                <a16:creationId xmlns:a16="http://schemas.microsoft.com/office/drawing/2014/main" id="{AF5EF0BE-5B05-B7DC-B817-772488E07677}"/>
              </a:ext>
            </a:extLst>
          </p:cNvPr>
          <p:cNvSpPr>
            <a:spLocks noGrp="1"/>
          </p:cNvSpPr>
          <p:nvPr>
            <p:ph idx="1"/>
          </p:nvPr>
        </p:nvSpPr>
        <p:spPr>
          <a:xfrm>
            <a:off x="838200" y="1825625"/>
            <a:ext cx="5704337" cy="4351338"/>
          </a:xfrm>
        </p:spPr>
        <p:txBody>
          <a:bodyPr>
            <a:normAutofit fontScale="92500" lnSpcReduction="10000"/>
          </a:bodyPr>
          <a:lstStyle/>
          <a:p>
            <a:pPr algn="just"/>
            <a:r>
              <a:rPr lang="ru-RU" b="1" dirty="0">
                <a:solidFill>
                  <a:schemeClr val="accent1">
                    <a:lumMod val="75000"/>
                  </a:schemeClr>
                </a:solidFill>
                <a:latin typeface="Georgia" panose="02040502050405020303" pitchFamily="18" charset="0"/>
              </a:rPr>
              <a:t>Корпоративные нормы </a:t>
            </a:r>
            <a:r>
              <a:rPr lang="ru-RU" dirty="0">
                <a:solidFill>
                  <a:schemeClr val="accent1">
                    <a:lumMod val="75000"/>
                  </a:schemeClr>
                </a:solidFill>
                <a:latin typeface="Georgia" panose="02040502050405020303" pitchFamily="18" charset="0"/>
              </a:rPr>
              <a:t>— правила поведения, установленные организациями. Это могут быть общественные организации, некоммерческие ассоциации, разнообразные фонды и союзы и др. Большая часть этих норм носит организационный характер, т.е. они создаются для того, чтобы урегулировать порядок деятельности самой организации.</a:t>
            </a:r>
          </a:p>
          <a:p>
            <a:pPr algn="just"/>
            <a:endParaRPr lang="ru-RU" dirty="0"/>
          </a:p>
        </p:txBody>
      </p:sp>
      <p:pic>
        <p:nvPicPr>
          <p:cNvPr id="4" name="Рисунок 3">
            <a:extLst>
              <a:ext uri="{FF2B5EF4-FFF2-40B4-BE49-F238E27FC236}">
                <a16:creationId xmlns:a16="http://schemas.microsoft.com/office/drawing/2014/main" id="{0E5272B8-A376-D080-A6A0-93D4195D7413}"/>
              </a:ext>
            </a:extLst>
          </p:cNvPr>
          <p:cNvPicPr>
            <a:picLocks noChangeAspect="1"/>
          </p:cNvPicPr>
          <p:nvPr/>
        </p:nvPicPr>
        <p:blipFill>
          <a:blip r:embed="rId2"/>
          <a:stretch>
            <a:fillRect/>
          </a:stretch>
        </p:blipFill>
        <p:spPr>
          <a:xfrm>
            <a:off x="7703641" y="2481943"/>
            <a:ext cx="3942740" cy="2759918"/>
          </a:xfrm>
          <a:prstGeom prst="rect">
            <a:avLst/>
          </a:prstGeom>
        </p:spPr>
      </p:pic>
    </p:spTree>
    <p:extLst>
      <p:ext uri="{BB962C8B-B14F-4D97-AF65-F5344CB8AC3E}">
        <p14:creationId xmlns:p14="http://schemas.microsoft.com/office/powerpoint/2010/main" val="4167595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45F77E-2172-995F-1967-E4DF1726B877}"/>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Правовые нормы</a:t>
            </a:r>
            <a:endParaRPr lang="ru-RU" dirty="0"/>
          </a:p>
        </p:txBody>
      </p:sp>
      <p:sp>
        <p:nvSpPr>
          <p:cNvPr id="3" name="Объект 2">
            <a:extLst>
              <a:ext uri="{FF2B5EF4-FFF2-40B4-BE49-F238E27FC236}">
                <a16:creationId xmlns:a16="http://schemas.microsoft.com/office/drawing/2014/main" id="{8BF2FBC6-6766-AE11-EF9E-0A83867CEC0D}"/>
              </a:ext>
            </a:extLst>
          </p:cNvPr>
          <p:cNvSpPr>
            <a:spLocks noGrp="1"/>
          </p:cNvSpPr>
          <p:nvPr>
            <p:ph idx="1"/>
          </p:nvPr>
        </p:nvSpPr>
        <p:spPr>
          <a:xfrm>
            <a:off x="838200" y="2211355"/>
            <a:ext cx="6057122" cy="3965608"/>
          </a:xfrm>
        </p:spPr>
        <p:txBody>
          <a:bodyPr>
            <a:normAutofit fontScale="92500" lnSpcReduction="10000"/>
          </a:bodyPr>
          <a:lstStyle/>
          <a:p>
            <a:pPr algn="just"/>
            <a:r>
              <a:rPr lang="ru-RU" sz="2400" b="1" dirty="0">
                <a:solidFill>
                  <a:schemeClr val="accent1">
                    <a:lumMod val="75000"/>
                  </a:schemeClr>
                </a:solidFill>
                <a:latin typeface="Georgia" panose="02040502050405020303" pitchFamily="18" charset="0"/>
              </a:rPr>
              <a:t>Правовые нормы </a:t>
            </a:r>
            <a:r>
              <a:rPr lang="ru-RU" sz="2400" dirty="0">
                <a:solidFill>
                  <a:schemeClr val="accent1">
                    <a:lumMod val="75000"/>
                  </a:schemeClr>
                </a:solidFill>
                <a:latin typeface="Georgia" panose="02040502050405020303" pitchFamily="18" charset="0"/>
              </a:rPr>
              <a:t>— правила поведения, установленные или санкционированные государством, а иногда и непосредственно народом, исполнение которых обеспечивается авторитетом и/или принудительной силой государства. До возникновения государства поведение людей регулировалось в основном нормами обычаев. Тогда член племени поступал так, как остальные. Но по мере того как человеческое общество развивалось и появилось государство, в регулирование поведения людей в обществе перешла к нормам права.</a:t>
            </a:r>
          </a:p>
        </p:txBody>
      </p:sp>
      <p:pic>
        <p:nvPicPr>
          <p:cNvPr id="4" name="Рисунок 3">
            <a:extLst>
              <a:ext uri="{FF2B5EF4-FFF2-40B4-BE49-F238E27FC236}">
                <a16:creationId xmlns:a16="http://schemas.microsoft.com/office/drawing/2014/main" id="{04FA392A-35C8-32B5-1887-9542CBAB8DFB}"/>
              </a:ext>
            </a:extLst>
          </p:cNvPr>
          <p:cNvPicPr>
            <a:picLocks noChangeAspect="1"/>
          </p:cNvPicPr>
          <p:nvPr/>
        </p:nvPicPr>
        <p:blipFill>
          <a:blip r:embed="rId2"/>
          <a:stretch>
            <a:fillRect/>
          </a:stretch>
        </p:blipFill>
        <p:spPr>
          <a:xfrm>
            <a:off x="7807195" y="2937329"/>
            <a:ext cx="3546605" cy="2127963"/>
          </a:xfrm>
          <a:prstGeom prst="rect">
            <a:avLst/>
          </a:prstGeom>
        </p:spPr>
      </p:pic>
    </p:spTree>
    <p:extLst>
      <p:ext uri="{BB962C8B-B14F-4D97-AF65-F5344CB8AC3E}">
        <p14:creationId xmlns:p14="http://schemas.microsoft.com/office/powerpoint/2010/main" val="941027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4991A0-11C5-CF12-6B16-168FE3D53EAC}"/>
              </a:ext>
            </a:extLst>
          </p:cNvPr>
          <p:cNvSpPr>
            <a:spLocks noGrp="1"/>
          </p:cNvSpPr>
          <p:nvPr>
            <p:ph type="title"/>
          </p:nvPr>
        </p:nvSpPr>
        <p:spPr/>
        <p:txBody>
          <a:bodyPr>
            <a:normAutofit/>
          </a:bodyPr>
          <a:lstStyle/>
          <a:p>
            <a:pPr algn="ctr"/>
            <a:r>
              <a:rPr lang="ru-RU" sz="3600" b="1" dirty="0">
                <a:solidFill>
                  <a:schemeClr val="accent1">
                    <a:lumMod val="75000"/>
                  </a:schemeClr>
                </a:solidFill>
                <a:latin typeface="Georgia" panose="02040502050405020303" pitchFamily="18" charset="0"/>
              </a:rPr>
              <a:t>Право как социальный регулятор</a:t>
            </a:r>
          </a:p>
        </p:txBody>
      </p:sp>
      <p:sp>
        <p:nvSpPr>
          <p:cNvPr id="3" name="Объект 2">
            <a:extLst>
              <a:ext uri="{FF2B5EF4-FFF2-40B4-BE49-F238E27FC236}">
                <a16:creationId xmlns:a16="http://schemas.microsoft.com/office/drawing/2014/main" id="{656C98C9-4310-E8EF-BB49-B70A4CEE9060}"/>
              </a:ext>
            </a:extLst>
          </p:cNvPr>
          <p:cNvSpPr>
            <a:spLocks noGrp="1"/>
          </p:cNvSpPr>
          <p:nvPr>
            <p:ph idx="1"/>
          </p:nvPr>
        </p:nvSpPr>
        <p:spPr/>
        <p:txBody>
          <a:bodyPr>
            <a:normAutofit fontScale="92500"/>
          </a:bodyPr>
          <a:lstStyle/>
          <a:p>
            <a:pPr algn="just"/>
            <a:r>
              <a:rPr lang="ru-RU" b="1" dirty="0">
                <a:solidFill>
                  <a:schemeClr val="accent1">
                    <a:lumMod val="75000"/>
                  </a:schemeClr>
                </a:solidFill>
                <a:latin typeface="Georgia" panose="02040502050405020303" pitchFamily="18" charset="0"/>
              </a:rPr>
              <a:t>Право</a:t>
            </a:r>
            <a:r>
              <a:rPr lang="ru-RU" dirty="0">
                <a:solidFill>
                  <a:schemeClr val="accent1">
                    <a:lumMod val="75000"/>
                  </a:schemeClr>
                </a:solidFill>
                <a:latin typeface="Georgia" panose="02040502050405020303" pitchFamily="18" charset="0"/>
              </a:rPr>
              <a:t> — система общеобязательных, формально определённых правил поведения, устанавливаемых государством, контролируемых его принудительной силой и направленных на урегулирование общественных отношений. </a:t>
            </a:r>
          </a:p>
          <a:p>
            <a:pPr algn="just"/>
            <a:r>
              <a:rPr lang="ru-RU" dirty="0">
                <a:solidFill>
                  <a:schemeClr val="accent1">
                    <a:lumMod val="75000"/>
                  </a:schemeClr>
                </a:solidFill>
                <a:latin typeface="Georgia" panose="02040502050405020303" pitchFamily="18" charset="0"/>
              </a:rPr>
              <a:t>Главной </a:t>
            </a:r>
            <a:r>
              <a:rPr lang="ru-RU" b="1" dirty="0">
                <a:solidFill>
                  <a:schemeClr val="accent1">
                    <a:lumMod val="75000"/>
                  </a:schemeClr>
                </a:solidFill>
                <a:latin typeface="Georgia" panose="02040502050405020303" pitchFamily="18" charset="0"/>
              </a:rPr>
              <a:t>целью права</a:t>
            </a:r>
            <a:r>
              <a:rPr lang="ru-RU" dirty="0">
                <a:solidFill>
                  <a:schemeClr val="accent1">
                    <a:lumMod val="75000"/>
                  </a:schemeClr>
                </a:solidFill>
                <a:latin typeface="Georgia" panose="02040502050405020303" pitchFamily="18" charset="0"/>
              </a:rPr>
              <a:t>, </a:t>
            </a:r>
            <a:r>
              <a:rPr lang="ru-RU" u="sng" dirty="0">
                <a:solidFill>
                  <a:schemeClr val="accent1">
                    <a:lumMod val="75000"/>
                  </a:schemeClr>
                </a:solidFill>
                <a:latin typeface="Georgia" panose="02040502050405020303" pitchFamily="18" charset="0"/>
              </a:rPr>
              <a:t>как социального регулятора</a:t>
            </a:r>
            <a:r>
              <a:rPr lang="ru-RU" dirty="0">
                <a:solidFill>
                  <a:schemeClr val="accent1">
                    <a:lumMod val="75000"/>
                  </a:schemeClr>
                </a:solidFill>
                <a:latin typeface="Georgia" panose="02040502050405020303" pitchFamily="18" charset="0"/>
              </a:rPr>
              <a:t>, является упорядочивание и собственно регуляция всех общественных отношений в государстве. </a:t>
            </a:r>
          </a:p>
          <a:p>
            <a:pPr algn="just"/>
            <a:r>
              <a:rPr lang="ru-RU" dirty="0">
                <a:solidFill>
                  <a:schemeClr val="accent1">
                    <a:lumMod val="75000"/>
                  </a:schemeClr>
                </a:solidFill>
                <a:latin typeface="Georgia" panose="02040502050405020303" pitchFamily="18" charset="0"/>
              </a:rPr>
              <a:t>Общественные отношения неотделимы от государства, так как государство это и есть организация общества. Поэтому, от уровня урегулирования общественных отношений зависит и внутреннее состояние государства. </a:t>
            </a:r>
          </a:p>
        </p:txBody>
      </p:sp>
    </p:spTree>
    <p:extLst>
      <p:ext uri="{BB962C8B-B14F-4D97-AF65-F5344CB8AC3E}">
        <p14:creationId xmlns:p14="http://schemas.microsoft.com/office/powerpoint/2010/main" val="235427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45E2DC-4E54-9168-465A-90F587691E42}"/>
              </a:ext>
            </a:extLst>
          </p:cNvPr>
          <p:cNvSpPr>
            <a:spLocks noGrp="1"/>
          </p:cNvSpPr>
          <p:nvPr>
            <p:ph type="title"/>
          </p:nvPr>
        </p:nvSpPr>
        <p:spPr/>
        <p:txBody>
          <a:bodyPr>
            <a:normAutofit/>
          </a:bodyPr>
          <a:lstStyle/>
          <a:p>
            <a:pPr algn="ctr"/>
            <a:r>
              <a:rPr lang="ru-RU" sz="3600" b="1" dirty="0">
                <a:solidFill>
                  <a:schemeClr val="accent1">
                    <a:lumMod val="75000"/>
                  </a:schemeClr>
                </a:solidFill>
                <a:latin typeface="Georgia" panose="02040502050405020303" pitchFamily="18" charset="0"/>
              </a:rPr>
              <a:t>Право как социальный регулятор</a:t>
            </a:r>
            <a:endParaRPr lang="ru-RU" sz="3600" dirty="0"/>
          </a:p>
        </p:txBody>
      </p:sp>
      <p:sp>
        <p:nvSpPr>
          <p:cNvPr id="3" name="Объект 2">
            <a:extLst>
              <a:ext uri="{FF2B5EF4-FFF2-40B4-BE49-F238E27FC236}">
                <a16:creationId xmlns:a16="http://schemas.microsoft.com/office/drawing/2014/main" id="{5E5C810C-2B2E-D2F1-6C65-6A407B06CBC4}"/>
              </a:ext>
            </a:extLst>
          </p:cNvPr>
          <p:cNvSpPr>
            <a:spLocks noGrp="1"/>
          </p:cNvSpPr>
          <p:nvPr>
            <p:ph idx="1"/>
          </p:nvPr>
        </p:nvSpPr>
        <p:spPr/>
        <p:txBody>
          <a:bodyPr>
            <a:normAutofit fontScale="77500" lnSpcReduction="20000"/>
          </a:bodyPr>
          <a:lstStyle/>
          <a:p>
            <a:pPr marL="0" indent="0">
              <a:buNone/>
            </a:pPr>
            <a:r>
              <a:rPr lang="ru-RU" dirty="0">
                <a:solidFill>
                  <a:schemeClr val="accent1">
                    <a:lumMod val="75000"/>
                  </a:schemeClr>
                </a:solidFill>
                <a:latin typeface="Georgia" panose="02040502050405020303" pitchFamily="18" charset="0"/>
              </a:rPr>
              <a:t>Данная цель достигается правом благодаря его признакам, а именно:</a:t>
            </a:r>
          </a:p>
          <a:p>
            <a:pPr marL="0" indent="0">
              <a:buNone/>
            </a:pPr>
            <a:endParaRPr lang="ru-RU" dirty="0">
              <a:solidFill>
                <a:schemeClr val="accent1">
                  <a:lumMod val="75000"/>
                </a:schemeClr>
              </a:solidFill>
              <a:latin typeface="Georgia" panose="02040502050405020303" pitchFamily="18" charset="0"/>
            </a:endParaRPr>
          </a:p>
          <a:p>
            <a:pPr algn="just"/>
            <a:r>
              <a:rPr lang="ru-RU" b="1" i="1" u="sng" dirty="0">
                <a:solidFill>
                  <a:schemeClr val="accent1">
                    <a:lumMod val="75000"/>
                  </a:schemeClr>
                </a:solidFill>
                <a:latin typeface="Georgia" panose="02040502050405020303" pitchFamily="18" charset="0"/>
              </a:rPr>
              <a:t>Нормативность</a:t>
            </a:r>
            <a:r>
              <a:rPr lang="ru-RU" dirty="0">
                <a:solidFill>
                  <a:schemeClr val="accent1">
                    <a:lumMod val="75000"/>
                  </a:schemeClr>
                </a:solidFill>
                <a:latin typeface="Georgia" panose="02040502050405020303" pitchFamily="18" charset="0"/>
              </a:rPr>
              <a:t> — один из главных признаков права, состоит в том, что право как явление выражается в виде норм. </a:t>
            </a:r>
          </a:p>
          <a:p>
            <a:pPr algn="just"/>
            <a:r>
              <a:rPr lang="ru-RU" dirty="0">
                <a:solidFill>
                  <a:schemeClr val="accent1">
                    <a:lumMod val="75000"/>
                  </a:schemeClr>
                </a:solidFill>
                <a:latin typeface="Georgia" panose="02040502050405020303" pitchFamily="18" charset="0"/>
              </a:rPr>
              <a:t>С. С. Алексеев, называет норму права «первичным звеном» правовой системы; </a:t>
            </a:r>
          </a:p>
          <a:p>
            <a:pPr algn="just"/>
            <a:r>
              <a:rPr lang="ru-RU" dirty="0">
                <a:solidFill>
                  <a:schemeClr val="accent1">
                    <a:lumMod val="75000"/>
                  </a:schemeClr>
                </a:solidFill>
                <a:latin typeface="Georgia" panose="02040502050405020303" pitchFamily="18" charset="0"/>
              </a:rPr>
              <a:t>регулирование общественных отношений — социальная ценность права, которая реализуется непосредственно через воздействие на общественные отношения норм права; </a:t>
            </a:r>
          </a:p>
          <a:p>
            <a:pPr algn="just"/>
            <a:r>
              <a:rPr lang="ru-RU" dirty="0">
                <a:solidFill>
                  <a:schemeClr val="accent1">
                    <a:lumMod val="75000"/>
                  </a:schemeClr>
                </a:solidFill>
                <a:latin typeface="Georgia" panose="02040502050405020303" pitchFamily="18" charset="0"/>
              </a:rPr>
              <a:t>норма права является мерой сравнения конкретного поведения субъекта общественных отношений. </a:t>
            </a:r>
          </a:p>
          <a:p>
            <a:pPr algn="just"/>
            <a:r>
              <a:rPr lang="ru-RU" dirty="0">
                <a:solidFill>
                  <a:schemeClr val="accent1">
                    <a:lumMod val="75000"/>
                  </a:schemeClr>
                </a:solidFill>
                <a:latin typeface="Georgia" panose="02040502050405020303" pitchFamily="18" charset="0"/>
              </a:rPr>
              <a:t>Норма права определяет и содержание, и как следствие, сущность правовой системы государства, характер правового регулирования, методы и способы воздействия на общественные отношения. </a:t>
            </a:r>
          </a:p>
        </p:txBody>
      </p:sp>
    </p:spTree>
    <p:extLst>
      <p:ext uri="{BB962C8B-B14F-4D97-AF65-F5344CB8AC3E}">
        <p14:creationId xmlns:p14="http://schemas.microsoft.com/office/powerpoint/2010/main" val="2598642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750BDB2-C334-6C46-B06E-7C84B3DBB81E}"/>
              </a:ext>
            </a:extLst>
          </p:cNvPr>
          <p:cNvSpPr>
            <a:spLocks noGrp="1"/>
          </p:cNvSpPr>
          <p:nvPr>
            <p:ph idx="1"/>
          </p:nvPr>
        </p:nvSpPr>
        <p:spPr>
          <a:xfrm>
            <a:off x="838200" y="1371599"/>
            <a:ext cx="10515600" cy="4805363"/>
          </a:xfrm>
        </p:spPr>
        <p:txBody>
          <a:bodyPr>
            <a:normAutofit/>
          </a:bodyPr>
          <a:lstStyle/>
          <a:p>
            <a:pPr algn="just"/>
            <a:r>
              <a:rPr lang="ru-RU" sz="2200" b="1" i="1" u="sng" dirty="0">
                <a:solidFill>
                  <a:schemeClr val="accent1">
                    <a:lumMod val="75000"/>
                  </a:schemeClr>
                </a:solidFill>
                <a:latin typeface="Georgia" panose="02040502050405020303" pitchFamily="18" charset="0"/>
              </a:rPr>
              <a:t>Системность, </a:t>
            </a:r>
            <a:r>
              <a:rPr lang="ru-RU" sz="2200" dirty="0">
                <a:solidFill>
                  <a:schemeClr val="accent1">
                    <a:lumMod val="75000"/>
                  </a:schemeClr>
                </a:solidFill>
                <a:latin typeface="Georgia" panose="02040502050405020303" pitchFamily="18" charset="0"/>
              </a:rPr>
              <a:t>как признак права, представляет собой совокупность, иерархически расположенных, находящихся в связи друг с другом, образующих целостную, упорядоченную структуру элементов. </a:t>
            </a:r>
          </a:p>
          <a:p>
            <a:pPr algn="just"/>
            <a:r>
              <a:rPr lang="ru-RU" sz="2200" dirty="0">
                <a:solidFill>
                  <a:schemeClr val="accent1">
                    <a:lumMod val="75000"/>
                  </a:schemeClr>
                </a:solidFill>
                <a:latin typeface="Georgia" panose="02040502050405020303" pitchFamily="18" charset="0"/>
              </a:rPr>
              <a:t>Каждый элемент права, выполняя свои функции, определяет и влияет на деятельность другого. </a:t>
            </a:r>
          </a:p>
          <a:p>
            <a:pPr algn="just"/>
            <a:r>
              <a:rPr lang="ru-RU" sz="2200" dirty="0">
                <a:solidFill>
                  <a:schemeClr val="accent1">
                    <a:lumMod val="75000"/>
                  </a:schemeClr>
                </a:solidFill>
                <a:latin typeface="Georgia" panose="02040502050405020303" pitchFamily="18" charset="0"/>
              </a:rPr>
              <a:t>Как отмечает Керимов Д. А., «Системность права — это объективное объединение (соединение) по содержательным признакам определенных правовых частей в структурно упорядоченное целостное единство, обладающее относительной самостоятельностью, устойчивостью и автономностью функционирования», из этого можно сделать вывод, что системность права проявляется в такой категории как «система права».</a:t>
            </a:r>
          </a:p>
          <a:p>
            <a:endParaRPr lang="ru-RU" dirty="0"/>
          </a:p>
        </p:txBody>
      </p:sp>
    </p:spTree>
    <p:extLst>
      <p:ext uri="{BB962C8B-B14F-4D97-AF65-F5344CB8AC3E}">
        <p14:creationId xmlns:p14="http://schemas.microsoft.com/office/powerpoint/2010/main" val="410357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D45FA51-8C0E-6ACE-91E5-2E7A866CAADC}"/>
              </a:ext>
            </a:extLst>
          </p:cNvPr>
          <p:cNvSpPr>
            <a:spLocks noGrp="1"/>
          </p:cNvSpPr>
          <p:nvPr>
            <p:ph idx="1"/>
          </p:nvPr>
        </p:nvSpPr>
        <p:spPr>
          <a:xfrm>
            <a:off x="838200" y="858416"/>
            <a:ext cx="10515600" cy="5570376"/>
          </a:xfrm>
        </p:spPr>
        <p:txBody>
          <a:bodyPr>
            <a:normAutofit lnSpcReduction="10000"/>
          </a:bodyPr>
          <a:lstStyle/>
          <a:p>
            <a:pPr algn="just"/>
            <a:r>
              <a:rPr lang="ru-RU" sz="2200" b="1" i="1" dirty="0">
                <a:solidFill>
                  <a:schemeClr val="accent1">
                    <a:lumMod val="75000"/>
                  </a:schemeClr>
                </a:solidFill>
                <a:latin typeface="Georgia" panose="02040502050405020303" pitchFamily="18" charset="0"/>
              </a:rPr>
              <a:t>Формальная определённость </a:t>
            </a:r>
            <a:r>
              <a:rPr lang="ru-RU" sz="2200" dirty="0">
                <a:solidFill>
                  <a:schemeClr val="accent1">
                    <a:lumMod val="75000"/>
                  </a:schemeClr>
                </a:solidFill>
                <a:latin typeface="Georgia" panose="02040502050405020303" pitchFamily="18" charset="0"/>
              </a:rPr>
              <a:t>права, заключается, прежде всего, в том, что оно объективируется, выражается во вне, а именно: посредством нормативно-правовых актов. </a:t>
            </a:r>
          </a:p>
          <a:p>
            <a:pPr algn="just"/>
            <a:r>
              <a:rPr lang="ru-RU" sz="2200" dirty="0">
                <a:solidFill>
                  <a:schemeClr val="accent1">
                    <a:lumMod val="75000"/>
                  </a:schemeClr>
                </a:solidFill>
                <a:latin typeface="Georgia" panose="02040502050405020303" pitchFamily="18" charset="0"/>
              </a:rPr>
              <a:t>Чтобы упорядочивать общественные отношения, праву необходимо быть формально-определённым, а именно, выражаться в Конституции, законах, подзаконных актах; этим определяется возможность применения права, его конкретизация в системе законодательства. </a:t>
            </a:r>
            <a:r>
              <a:rPr lang="ru-RU" sz="2200" dirty="0" err="1">
                <a:solidFill>
                  <a:schemeClr val="accent1">
                    <a:lumMod val="75000"/>
                  </a:schemeClr>
                </a:solidFill>
                <a:latin typeface="Georgia" panose="02040502050405020303" pitchFamily="18" charset="0"/>
              </a:rPr>
              <a:t>Сурилов</a:t>
            </a:r>
            <a:r>
              <a:rPr lang="ru-RU" sz="2200" dirty="0">
                <a:solidFill>
                  <a:schemeClr val="accent1">
                    <a:lumMod val="75000"/>
                  </a:schemeClr>
                </a:solidFill>
                <a:latin typeface="Georgia" panose="02040502050405020303" pitchFamily="18" charset="0"/>
              </a:rPr>
              <a:t> А. В., отмечает, что «норма, не будучи воплощённой в необходимую, свойственную праву форму, может быть нормой поведения, но не становиться нормой права».</a:t>
            </a:r>
          </a:p>
          <a:p>
            <a:pPr algn="just"/>
            <a:r>
              <a:rPr lang="ru-RU" sz="2200" b="1" i="1" dirty="0">
                <a:solidFill>
                  <a:schemeClr val="accent1">
                    <a:lumMod val="75000"/>
                  </a:schemeClr>
                </a:solidFill>
                <a:latin typeface="Georgia" panose="02040502050405020303" pitchFamily="18" charset="0"/>
              </a:rPr>
              <a:t>Обеспеченность государством и общеобязательность. </a:t>
            </a:r>
          </a:p>
          <a:p>
            <a:pPr algn="just"/>
            <a:r>
              <a:rPr lang="ru-RU" sz="2200" dirty="0">
                <a:solidFill>
                  <a:schemeClr val="accent1">
                    <a:lumMod val="75000"/>
                  </a:schemeClr>
                </a:solidFill>
                <a:latin typeface="Georgia" panose="02040502050405020303" pitchFamily="18" charset="0"/>
              </a:rPr>
              <a:t>Эти признаки являются, на мой взгляд, главными, отличающими право от каждого из других социальных регуляторов, по крайней мере, в отечественной правовой системе. Данные признаки, по моему мнению, следует рассматривать в их взаимодействии, так как </a:t>
            </a:r>
            <a:r>
              <a:rPr lang="ru-RU" sz="2200" dirty="0" err="1">
                <a:solidFill>
                  <a:schemeClr val="accent1">
                    <a:lumMod val="75000"/>
                  </a:schemeClr>
                </a:solidFill>
                <a:latin typeface="Georgia" panose="02040502050405020303" pitchFamily="18" charset="0"/>
              </a:rPr>
              <a:t>устанавливаемость</a:t>
            </a:r>
            <a:r>
              <a:rPr lang="ru-RU" sz="2200" dirty="0">
                <a:solidFill>
                  <a:schemeClr val="accent1">
                    <a:lumMod val="75000"/>
                  </a:schemeClr>
                </a:solidFill>
                <a:latin typeface="Georgia" panose="02040502050405020303" pitchFamily="18" charset="0"/>
              </a:rPr>
              <a:t> и контролируемость государством — обеспеченность — порождает общеобязательность права, а общеобязательными нормы права становятся при обеспеченности их соблюдения государственным аппаратом.</a:t>
            </a:r>
          </a:p>
        </p:txBody>
      </p:sp>
    </p:spTree>
    <p:extLst>
      <p:ext uri="{BB962C8B-B14F-4D97-AF65-F5344CB8AC3E}">
        <p14:creationId xmlns:p14="http://schemas.microsoft.com/office/powerpoint/2010/main" val="206273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4B9EC1B-A90C-FC13-B0E3-C9D1E54FFB25}"/>
              </a:ext>
            </a:extLst>
          </p:cNvPr>
          <p:cNvSpPr>
            <a:spLocks noGrp="1"/>
          </p:cNvSpPr>
          <p:nvPr>
            <p:ph idx="1"/>
          </p:nvPr>
        </p:nvSpPr>
        <p:spPr>
          <a:xfrm>
            <a:off x="838200" y="690465"/>
            <a:ext cx="10515600" cy="5486498"/>
          </a:xfrm>
        </p:spPr>
        <p:txBody>
          <a:bodyPr>
            <a:normAutofit fontScale="85000" lnSpcReduction="10000"/>
          </a:bodyPr>
          <a:lstStyle/>
          <a:p>
            <a:pPr algn="just"/>
            <a:r>
              <a:rPr lang="ru-RU" sz="2400" b="1" i="0" dirty="0">
                <a:solidFill>
                  <a:schemeClr val="accent1">
                    <a:lumMod val="75000"/>
                  </a:schemeClr>
                </a:solidFill>
                <a:effectLst/>
                <a:latin typeface="Georgia" panose="02040502050405020303" pitchFamily="18" charset="0"/>
              </a:rPr>
              <a:t>Обеспеченность государством</a:t>
            </a:r>
            <a:r>
              <a:rPr lang="ru-RU" sz="2400" b="0" i="0" dirty="0">
                <a:solidFill>
                  <a:schemeClr val="accent1">
                    <a:lumMod val="75000"/>
                  </a:schemeClr>
                </a:solidFill>
                <a:effectLst/>
                <a:latin typeface="Georgia" panose="02040502050405020303" pitchFamily="18" charset="0"/>
              </a:rPr>
              <a:t>, заключается в правотворческой, правоприменительной и правоохранительной деятельности государства, а именно: </a:t>
            </a:r>
          </a:p>
          <a:p>
            <a:pPr algn="just"/>
            <a:r>
              <a:rPr lang="ru-RU" sz="2400" b="0" i="0" dirty="0">
                <a:solidFill>
                  <a:schemeClr val="accent1">
                    <a:lumMod val="75000"/>
                  </a:schemeClr>
                </a:solidFill>
                <a:effectLst/>
                <a:latin typeface="Georgia" panose="02040502050405020303" pitchFamily="18" charset="0"/>
              </a:rPr>
              <a:t>− законодательный орган издаёт нормативно-правовые акты; </a:t>
            </a:r>
          </a:p>
          <a:p>
            <a:pPr algn="just"/>
            <a:r>
              <a:rPr lang="ru-RU" sz="2400" b="0" i="0" dirty="0">
                <a:solidFill>
                  <a:schemeClr val="accent1">
                    <a:lumMod val="75000"/>
                  </a:schemeClr>
                </a:solidFill>
                <a:effectLst/>
                <a:latin typeface="Georgia" panose="02040502050405020303" pitchFamily="18" charset="0"/>
              </a:rPr>
              <a:t>− специально уполномоченные органы государства обеспечивают применение норм права в регулировании конкретного вида общественных отношений; </a:t>
            </a:r>
          </a:p>
          <a:p>
            <a:pPr algn="just"/>
            <a:r>
              <a:rPr lang="ru-RU" sz="2400" b="0" i="0" dirty="0">
                <a:solidFill>
                  <a:schemeClr val="accent1">
                    <a:lumMod val="75000"/>
                  </a:schemeClr>
                </a:solidFill>
                <a:effectLst/>
                <a:latin typeface="Georgia" panose="02040502050405020303" pitchFamily="18" charset="0"/>
              </a:rPr>
              <a:t>− в случае нарушения нормы права, специально — уполномоченные органы государства привлекают субъекта, нарушившего её к соответствующей ответственности. </a:t>
            </a:r>
          </a:p>
          <a:p>
            <a:pPr algn="just"/>
            <a:r>
              <a:rPr lang="ru-RU" sz="2400" b="1" i="0" dirty="0">
                <a:solidFill>
                  <a:schemeClr val="accent1">
                    <a:lumMod val="75000"/>
                  </a:schemeClr>
                </a:solidFill>
                <a:effectLst/>
                <a:latin typeface="Georgia" panose="02040502050405020303" pitchFamily="18" charset="0"/>
              </a:rPr>
              <a:t>Общеобязательность, как признак права</a:t>
            </a:r>
            <a:r>
              <a:rPr lang="ru-RU" sz="2400" b="0" i="0" dirty="0">
                <a:solidFill>
                  <a:schemeClr val="accent1">
                    <a:lumMod val="75000"/>
                  </a:schemeClr>
                </a:solidFill>
                <a:effectLst/>
                <a:latin typeface="Georgia" panose="02040502050405020303" pitchFamily="18" charset="0"/>
              </a:rPr>
              <a:t>, имеет возможность реализовываться исходя из суверенности государственной власти — государственная власть неделима внутри государства и независима от внешнего воздействия;</a:t>
            </a:r>
          </a:p>
          <a:p>
            <a:pPr algn="just"/>
            <a:r>
              <a:rPr lang="ru-RU" sz="2400" b="0" i="0" dirty="0">
                <a:solidFill>
                  <a:schemeClr val="accent1">
                    <a:lumMod val="75000"/>
                  </a:schemeClr>
                </a:solidFill>
                <a:effectLst/>
                <a:latin typeface="Georgia" panose="02040502050405020303" pitchFamily="18" charset="0"/>
              </a:rPr>
              <a:t>только государство обладает аппаратом принуждения, что позволяет ему распространять свою власть на территорию всего государства. </a:t>
            </a:r>
          </a:p>
          <a:p>
            <a:pPr algn="just"/>
            <a:r>
              <a:rPr lang="ru-RU" sz="2400" b="0" i="0" dirty="0">
                <a:solidFill>
                  <a:schemeClr val="accent1">
                    <a:lumMod val="75000"/>
                  </a:schemeClr>
                </a:solidFill>
                <a:effectLst/>
                <a:latin typeface="Georgia" panose="02040502050405020303" pitchFamily="18" charset="0"/>
              </a:rPr>
              <a:t>Следует также отметить, что общеобязательность исполнения норм права характеризуется двусторонними отношениями — </a:t>
            </a:r>
            <a:r>
              <a:rPr lang="ru-RU" sz="2400" b="0" i="0" dirty="0" err="1">
                <a:solidFill>
                  <a:schemeClr val="accent1">
                    <a:lumMod val="75000"/>
                  </a:schemeClr>
                </a:solidFill>
                <a:effectLst/>
                <a:latin typeface="Georgia" panose="02040502050405020303" pitchFamily="18" charset="0"/>
              </a:rPr>
              <a:t>власте</a:t>
            </a:r>
            <a:r>
              <a:rPr lang="ru-RU" sz="2400" b="0" i="0" dirty="0">
                <a:solidFill>
                  <a:schemeClr val="accent1">
                    <a:lumMod val="75000"/>
                  </a:schemeClr>
                </a:solidFill>
                <a:effectLst/>
                <a:latin typeface="Georgia" panose="02040502050405020303" pitchFamily="18" charset="0"/>
              </a:rPr>
              <a:t>-отношениями, где существует два субъекта — подвластный и властвующий, благодаря этому принципу, субъект общественных отношений, нарушивший норму права, несёт предусмотренную ответственность. </a:t>
            </a:r>
            <a:endParaRPr lang="ru-RU" sz="2400"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63758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E10BCC-A566-2538-C7A3-DD932D785C27}"/>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Элементы нормы права:</a:t>
            </a:r>
          </a:p>
        </p:txBody>
      </p:sp>
      <p:sp>
        <p:nvSpPr>
          <p:cNvPr id="3" name="Объект 2">
            <a:extLst>
              <a:ext uri="{FF2B5EF4-FFF2-40B4-BE49-F238E27FC236}">
                <a16:creationId xmlns:a16="http://schemas.microsoft.com/office/drawing/2014/main" id="{AB65B469-7B0F-327C-05D9-C8FC4229F749}"/>
              </a:ext>
            </a:extLst>
          </p:cNvPr>
          <p:cNvSpPr>
            <a:spLocks noGrp="1"/>
          </p:cNvSpPr>
          <p:nvPr>
            <p:ph idx="1"/>
          </p:nvPr>
        </p:nvSpPr>
        <p:spPr>
          <a:xfrm>
            <a:off x="838200" y="2021568"/>
            <a:ext cx="10515600" cy="4667250"/>
          </a:xfrm>
        </p:spPr>
        <p:txBody>
          <a:bodyPr>
            <a:normAutofit fontScale="70000" lnSpcReduction="20000"/>
          </a:bodyPr>
          <a:lstStyle/>
          <a:p>
            <a:pPr algn="just"/>
            <a:r>
              <a:rPr lang="ru-RU" dirty="0">
                <a:solidFill>
                  <a:schemeClr val="accent1">
                    <a:lumMod val="75000"/>
                  </a:schemeClr>
                </a:solidFill>
                <a:latin typeface="Georgia" panose="02040502050405020303" pitchFamily="18" charset="0"/>
              </a:rPr>
              <a:t>Каждая норма права характеризуется четкой структурой и состоит из нескольких элементов, которые называются гипотеза, диспозиция и санкция.</a:t>
            </a:r>
          </a:p>
          <a:p>
            <a:pPr algn="just"/>
            <a:r>
              <a:rPr lang="ru-RU" b="1" dirty="0">
                <a:solidFill>
                  <a:schemeClr val="accent1">
                    <a:lumMod val="75000"/>
                  </a:schemeClr>
                </a:solidFill>
                <a:latin typeface="Georgia" panose="02040502050405020303" pitchFamily="18" charset="0"/>
              </a:rPr>
              <a:t>Гипотеза</a:t>
            </a:r>
            <a:r>
              <a:rPr lang="ru-RU" dirty="0">
                <a:solidFill>
                  <a:schemeClr val="accent1">
                    <a:lumMod val="75000"/>
                  </a:schemeClr>
                </a:solidFill>
                <a:latin typeface="Georgia" panose="02040502050405020303" pitchFamily="18" charset="0"/>
              </a:rPr>
              <a:t> — это часть правовой нормы, в которой определяются условия, обстоятельства, при наличии которых норма начинает действовать. </a:t>
            </a:r>
          </a:p>
          <a:p>
            <a:pPr algn="just"/>
            <a:r>
              <a:rPr lang="ru-RU" b="1" dirty="0">
                <a:solidFill>
                  <a:schemeClr val="accent1">
                    <a:lumMod val="75000"/>
                  </a:schemeClr>
                </a:solidFill>
                <a:latin typeface="Georgia" panose="02040502050405020303" pitchFamily="18" charset="0"/>
              </a:rPr>
              <a:t>Диспозиция</a:t>
            </a:r>
            <a:r>
              <a:rPr lang="ru-RU" dirty="0">
                <a:solidFill>
                  <a:schemeClr val="accent1">
                    <a:lumMod val="75000"/>
                  </a:schemeClr>
                </a:solidFill>
                <a:latin typeface="Georgia" panose="02040502050405020303" pitchFamily="18" charset="0"/>
              </a:rPr>
              <a:t> — это часть правовой нормы, которая указывает, каким должно быть поведение людей при наличии обстоятельств, предусмотренных гипотезой. </a:t>
            </a:r>
          </a:p>
          <a:p>
            <a:pPr algn="just"/>
            <a:r>
              <a:rPr lang="ru-RU" b="1" dirty="0">
                <a:solidFill>
                  <a:schemeClr val="accent1">
                    <a:lumMod val="75000"/>
                  </a:schemeClr>
                </a:solidFill>
                <a:latin typeface="Georgia" panose="02040502050405020303" pitchFamily="18" charset="0"/>
              </a:rPr>
              <a:t>Санкция</a:t>
            </a:r>
            <a:r>
              <a:rPr lang="ru-RU" dirty="0">
                <a:solidFill>
                  <a:schemeClr val="accent1">
                    <a:lumMod val="75000"/>
                  </a:schemeClr>
                </a:solidFill>
                <a:latin typeface="Georgia" panose="02040502050405020303" pitchFamily="18" charset="0"/>
              </a:rPr>
              <a:t> — это часть правовой нормы, указывающая на те неблагоприятные последствия, которые могут быть применены к нарушителю, не выполнившему требований диспозиции. Санкция показывает отрицательное отношение государства к тому, кто нарушил требования правовой нормы. Как правило, именно в санкции указывается мера и степень ответственности, которую понесет нарушитель (штраф, взыскание, возмещение ущерба, лишение свободы и пр.).</a:t>
            </a:r>
          </a:p>
          <a:p>
            <a:pPr marL="0" indent="0" algn="just">
              <a:buNone/>
            </a:pPr>
            <a:endParaRPr lang="ru-RU" dirty="0">
              <a:solidFill>
                <a:schemeClr val="accent1">
                  <a:lumMod val="75000"/>
                </a:schemeClr>
              </a:solidFill>
              <a:latin typeface="Georgia" panose="02040502050405020303" pitchFamily="18" charset="0"/>
            </a:endParaRPr>
          </a:p>
          <a:p>
            <a:pPr algn="ctr"/>
            <a:r>
              <a:rPr lang="ru-RU" b="1" i="0" dirty="0">
                <a:solidFill>
                  <a:schemeClr val="accent1">
                    <a:lumMod val="75000"/>
                  </a:schemeClr>
                </a:solidFill>
                <a:effectLst/>
                <a:latin typeface="Georgia" panose="02040502050405020303" pitchFamily="18" charset="0"/>
              </a:rPr>
              <a:t>Можно выразить это таким образом: </a:t>
            </a:r>
          </a:p>
          <a:p>
            <a:pPr algn="ctr"/>
            <a:r>
              <a:rPr lang="ru-RU" b="1" i="0" dirty="0">
                <a:solidFill>
                  <a:srgbClr val="FF0000"/>
                </a:solidFill>
                <a:effectLst/>
                <a:latin typeface="Georgia" panose="02040502050405020303" pitchFamily="18" charset="0"/>
              </a:rPr>
              <a:t>«если … (гипотеза) …, то … (диспозиция) …, иначе … (санкция)…».</a:t>
            </a:r>
            <a:endParaRPr lang="ru-RU" b="1" dirty="0">
              <a:solidFill>
                <a:srgbClr val="FF0000"/>
              </a:solidFill>
              <a:latin typeface="Georgia" panose="02040502050405020303" pitchFamily="18" charset="0"/>
            </a:endParaRPr>
          </a:p>
        </p:txBody>
      </p:sp>
    </p:spTree>
    <p:extLst>
      <p:ext uri="{BB962C8B-B14F-4D97-AF65-F5344CB8AC3E}">
        <p14:creationId xmlns:p14="http://schemas.microsoft.com/office/powerpoint/2010/main" val="2016739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0319F1-5A3B-36C7-8167-AB6316AD3908}"/>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Что такое общество?</a:t>
            </a:r>
            <a:br>
              <a:rPr lang="ru-RU" sz="4400" b="1" dirty="0">
                <a:solidFill>
                  <a:schemeClr val="accent1">
                    <a:lumMod val="75000"/>
                  </a:schemeClr>
                </a:solidFill>
                <a:latin typeface="Georgia" panose="02040502050405020303" pitchFamily="18" charset="0"/>
              </a:rPr>
            </a:br>
            <a:endParaRPr lang="ru-RU" dirty="0"/>
          </a:p>
        </p:txBody>
      </p:sp>
      <p:pic>
        <p:nvPicPr>
          <p:cNvPr id="1026" name="Picture 2" descr="Чем отличается общество от организации">
            <a:extLst>
              <a:ext uri="{FF2B5EF4-FFF2-40B4-BE49-F238E27FC236}">
                <a16:creationId xmlns:a16="http://schemas.microsoft.com/office/drawing/2014/main" id="{447DF2FB-BC4E-A61C-DCC2-00DC7B8A1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99"/>
          <a:stretch/>
        </p:blipFill>
        <p:spPr bwMode="auto">
          <a:xfrm>
            <a:off x="427653" y="2970983"/>
            <a:ext cx="5885576" cy="35218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Гражданское общество в период турбулентности: трудные времена научили людей  объединяться - HSE Daily">
            <a:extLst>
              <a:ext uri="{FF2B5EF4-FFF2-40B4-BE49-F238E27FC236}">
                <a16:creationId xmlns:a16="http://schemas.microsoft.com/office/drawing/2014/main" id="{745F6A48-4AAA-61FF-6875-945827547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440" y="1690688"/>
            <a:ext cx="5010539" cy="334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19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из общедоступных источников">
            <a:extLst>
              <a:ext uri="{FF2B5EF4-FFF2-40B4-BE49-F238E27FC236}">
                <a16:creationId xmlns:a16="http://schemas.microsoft.com/office/drawing/2014/main" id="{A6D0A6C8-0B88-9BE0-0FC8-C61DDAD24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000" y="122343"/>
            <a:ext cx="8829999" cy="661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53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9ED83C-78FE-0384-3AB0-96B4E28E952C}"/>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Примеры:</a:t>
            </a:r>
          </a:p>
        </p:txBody>
      </p:sp>
      <p:sp>
        <p:nvSpPr>
          <p:cNvPr id="3" name="Объект 2">
            <a:extLst>
              <a:ext uri="{FF2B5EF4-FFF2-40B4-BE49-F238E27FC236}">
                <a16:creationId xmlns:a16="http://schemas.microsoft.com/office/drawing/2014/main" id="{20E1D17C-A136-1BEB-6F90-3788F7AD135E}"/>
              </a:ext>
            </a:extLst>
          </p:cNvPr>
          <p:cNvSpPr>
            <a:spLocks noGrp="1"/>
          </p:cNvSpPr>
          <p:nvPr>
            <p:ph idx="1"/>
          </p:nvPr>
        </p:nvSpPr>
        <p:spPr/>
        <p:txBody>
          <a:bodyPr>
            <a:normAutofit fontScale="70000" lnSpcReduction="20000"/>
          </a:bodyPr>
          <a:lstStyle/>
          <a:p>
            <a:pPr algn="just"/>
            <a:r>
              <a:rPr lang="ru-RU" b="0" i="0" dirty="0">
                <a:solidFill>
                  <a:schemeClr val="accent1">
                    <a:lumMod val="75000"/>
                  </a:schemeClr>
                </a:solidFill>
                <a:effectLst/>
                <a:latin typeface="Georgia" panose="02040502050405020303" pitchFamily="18" charset="0"/>
              </a:rPr>
              <a:t>Если </a:t>
            </a:r>
            <a:r>
              <a:rPr lang="ru-RU" b="1" i="1" dirty="0">
                <a:solidFill>
                  <a:schemeClr val="accent1">
                    <a:lumMod val="75000"/>
                  </a:schemeClr>
                </a:solidFill>
                <a:effectLst/>
                <a:latin typeface="Georgia" panose="02040502050405020303" pitchFamily="18" charset="0"/>
              </a:rPr>
              <a:t>договор дарения заключен в письменной форме</a:t>
            </a:r>
            <a:r>
              <a:rPr lang="ru-RU" b="0" i="0" dirty="0">
                <a:solidFill>
                  <a:schemeClr val="accent1">
                    <a:lumMod val="75000"/>
                  </a:schemeClr>
                </a:solidFill>
                <a:effectLst/>
                <a:latin typeface="Georgia" panose="02040502050405020303" pitchFamily="18" charset="0"/>
              </a:rPr>
              <a:t>, отказ от дара должен быть совершен также в письменной форме (ч.2 ст.573 ГК РФ) – гипотеза</a:t>
            </a:r>
          </a:p>
          <a:p>
            <a:pPr algn="just"/>
            <a:r>
              <a:rPr lang="ru-RU" b="0" i="0" dirty="0">
                <a:solidFill>
                  <a:schemeClr val="accent1">
                    <a:lumMod val="75000"/>
                  </a:schemeClr>
                </a:solidFill>
                <a:effectLst/>
                <a:latin typeface="Georgia" panose="02040502050405020303" pitchFamily="18" charset="0"/>
              </a:rPr>
              <a:t>Если </a:t>
            </a:r>
            <a:r>
              <a:rPr lang="ru-RU" dirty="0">
                <a:solidFill>
                  <a:schemeClr val="accent1">
                    <a:lumMod val="75000"/>
                  </a:schemeClr>
                </a:solidFill>
                <a:effectLst/>
                <a:latin typeface="Georgia" panose="02040502050405020303" pitchFamily="18" charset="0"/>
              </a:rPr>
              <a:t>договор дарения заключен в письменной форме</a:t>
            </a:r>
            <a:r>
              <a:rPr lang="ru-RU" b="0" i="0" dirty="0">
                <a:solidFill>
                  <a:schemeClr val="accent1">
                    <a:lumMod val="75000"/>
                  </a:schemeClr>
                </a:solidFill>
                <a:effectLst/>
                <a:latin typeface="Georgia" panose="02040502050405020303" pitchFamily="18" charset="0"/>
              </a:rPr>
              <a:t>, </a:t>
            </a:r>
            <a:r>
              <a:rPr lang="ru-RU" b="1" i="1" dirty="0">
                <a:solidFill>
                  <a:schemeClr val="accent1">
                    <a:lumMod val="75000"/>
                  </a:schemeClr>
                </a:solidFill>
                <a:effectLst/>
                <a:latin typeface="Georgia" panose="02040502050405020303" pitchFamily="18" charset="0"/>
              </a:rPr>
              <a:t>ТО</a:t>
            </a:r>
            <a:r>
              <a:rPr lang="ru-RU" b="0" i="0" dirty="0">
                <a:solidFill>
                  <a:schemeClr val="accent1">
                    <a:lumMod val="75000"/>
                  </a:schemeClr>
                </a:solidFill>
                <a:effectLst/>
                <a:latin typeface="Georgia" panose="02040502050405020303" pitchFamily="18" charset="0"/>
              </a:rPr>
              <a:t> </a:t>
            </a:r>
            <a:r>
              <a:rPr lang="ru-RU" b="1" i="1" dirty="0">
                <a:solidFill>
                  <a:schemeClr val="accent1">
                    <a:lumMod val="75000"/>
                  </a:schemeClr>
                </a:solidFill>
                <a:effectLst/>
                <a:latin typeface="Georgia" panose="02040502050405020303" pitchFamily="18" charset="0"/>
              </a:rPr>
              <a:t>отказ от дара должен быть совершен также в письменной форме</a:t>
            </a:r>
            <a:r>
              <a:rPr lang="ru-RU" b="0" i="0" dirty="0">
                <a:solidFill>
                  <a:schemeClr val="accent1">
                    <a:lumMod val="75000"/>
                  </a:schemeClr>
                </a:solidFill>
                <a:effectLst/>
                <a:latin typeface="Georgia" panose="02040502050405020303" pitchFamily="18" charset="0"/>
              </a:rPr>
              <a:t> (ч.2 ст.573 ГК РФ) – диспозиция </a:t>
            </a:r>
          </a:p>
          <a:p>
            <a:pPr marL="0" indent="0" algn="just">
              <a:buNone/>
            </a:pPr>
            <a:endParaRPr lang="ru-RU" b="0" i="0" dirty="0">
              <a:solidFill>
                <a:schemeClr val="accent1">
                  <a:lumMod val="75000"/>
                </a:schemeClr>
              </a:solidFill>
              <a:effectLst/>
              <a:latin typeface="Georgia" panose="02040502050405020303" pitchFamily="18" charset="0"/>
            </a:endParaRPr>
          </a:p>
          <a:p>
            <a:pPr algn="just"/>
            <a:r>
              <a:rPr lang="ru-RU" b="0" i="0" dirty="0">
                <a:solidFill>
                  <a:schemeClr val="accent1">
                    <a:lumMod val="75000"/>
                  </a:schemeClr>
                </a:solidFill>
                <a:effectLst/>
                <a:latin typeface="Georgia" panose="02040502050405020303" pitchFamily="18" charset="0"/>
              </a:rPr>
              <a:t>Побои или иные насильственные действия, причинившие физическую боль, но не повлекшие последствий, указанных в </a:t>
            </a:r>
            <a:r>
              <a:rPr lang="ru-RU" b="0" i="0" u="sng"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статье 115</a:t>
            </a:r>
            <a:r>
              <a:rPr lang="ru-RU" b="0" i="0" dirty="0">
                <a:solidFill>
                  <a:schemeClr val="accent1">
                    <a:lumMod val="75000"/>
                  </a:schemeClr>
                </a:solidFill>
                <a:effectLst/>
                <a:latin typeface="Georgia" panose="02040502050405020303" pitchFamily="18" charset="0"/>
              </a:rPr>
              <a:t> настоящего Кодекса, совершенные из </a:t>
            </a:r>
            <a:r>
              <a:rPr lang="ru-RU" b="0" i="0" u="sng" dirty="0">
                <a:solidFill>
                  <a:schemeClr val="accent1">
                    <a:lumMod val="75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хулиганских побуждений</a:t>
            </a:r>
            <a:r>
              <a:rPr lang="ru-RU" b="0" i="0" dirty="0">
                <a:solidFill>
                  <a:schemeClr val="accent1">
                    <a:lumMod val="75000"/>
                  </a:schemeClr>
                </a:solidFill>
                <a:effectLst/>
                <a:latin typeface="Georgia" panose="02040502050405020303" pitchFamily="18" charset="0"/>
              </a:rPr>
              <a:t>, а равно по мотивам политической, идеологической, расовой, национальной или религиозной ненависти или вражды либо по мотивам ненависти или вражды в отношении какой-либо социальной группы, -</a:t>
            </a:r>
          </a:p>
          <a:p>
            <a:pPr algn="just"/>
            <a:r>
              <a:rPr lang="ru-RU" b="1" i="1" dirty="0">
                <a:solidFill>
                  <a:schemeClr val="accent1">
                    <a:lumMod val="75000"/>
                  </a:schemeClr>
                </a:solidFill>
                <a:latin typeface="Georgia" panose="02040502050405020303" pitchFamily="18" charset="0"/>
              </a:rPr>
              <a:t>наказываются обязательными работами на срок до трехсот шестидесяти часов, либо исправительными работами на срок до одного года, либо ограничением свободы на срок до двух лет, либо принудительными работами на срок до двух лет, либо арестом на срок до шести месяцев, либо лишением свободы на срок до двух лет. – </a:t>
            </a:r>
            <a:r>
              <a:rPr lang="ru-RU" dirty="0">
                <a:solidFill>
                  <a:schemeClr val="accent1">
                    <a:lumMod val="75000"/>
                  </a:schemeClr>
                </a:solidFill>
                <a:latin typeface="Georgia" panose="02040502050405020303" pitchFamily="18" charset="0"/>
              </a:rPr>
              <a:t>санкция </a:t>
            </a:r>
            <a:endParaRPr lang="ru-RU" dirty="0">
              <a:solidFill>
                <a:schemeClr val="accent1">
                  <a:lumMod val="75000"/>
                </a:schemeClr>
              </a:solidFill>
              <a:effectLst/>
              <a:latin typeface="Georgia" panose="02040502050405020303" pitchFamily="18" charset="0"/>
            </a:endParaRPr>
          </a:p>
          <a:p>
            <a:endParaRPr lang="ru-RU" dirty="0">
              <a:solidFill>
                <a:schemeClr val="accent1">
                  <a:lumMod val="75000"/>
                </a:schemeClr>
              </a:solidFill>
            </a:endParaRPr>
          </a:p>
        </p:txBody>
      </p:sp>
    </p:spTree>
    <p:extLst>
      <p:ext uri="{BB962C8B-B14F-4D97-AF65-F5344CB8AC3E}">
        <p14:creationId xmlns:p14="http://schemas.microsoft.com/office/powerpoint/2010/main" val="2640134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0CD2F6-3080-6451-AC1C-527FCFD8538B}"/>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Виды правовых норм</a:t>
            </a:r>
          </a:p>
        </p:txBody>
      </p:sp>
      <p:sp>
        <p:nvSpPr>
          <p:cNvPr id="3" name="Объект 2">
            <a:extLst>
              <a:ext uri="{FF2B5EF4-FFF2-40B4-BE49-F238E27FC236}">
                <a16:creationId xmlns:a16="http://schemas.microsoft.com/office/drawing/2014/main" id="{98BCE583-6BB3-98C1-A39B-47238AA87CDD}"/>
              </a:ext>
            </a:extLst>
          </p:cNvPr>
          <p:cNvSpPr>
            <a:spLocks noGrp="1"/>
          </p:cNvSpPr>
          <p:nvPr>
            <p:ph idx="1"/>
          </p:nvPr>
        </p:nvSpPr>
        <p:spPr/>
        <p:txBody>
          <a:bodyPr>
            <a:normAutofit/>
          </a:bodyPr>
          <a:lstStyle/>
          <a:p>
            <a:pPr algn="just"/>
            <a:r>
              <a:rPr lang="ru-RU" dirty="0">
                <a:solidFill>
                  <a:schemeClr val="accent1">
                    <a:lumMod val="75000"/>
                  </a:schemeClr>
                </a:solidFill>
                <a:latin typeface="Georgia" panose="02040502050405020303" pitchFamily="18" charset="0"/>
              </a:rPr>
              <a:t>1. В зависимости от вида регулируемых </a:t>
            </a:r>
            <a:r>
              <a:rPr lang="ru-RU" i="1" dirty="0">
                <a:solidFill>
                  <a:schemeClr val="accent1">
                    <a:lumMod val="75000"/>
                  </a:schemeClr>
                </a:solidFill>
                <a:latin typeface="Georgia" panose="02040502050405020303" pitchFamily="18" charset="0"/>
              </a:rPr>
              <a:t>общественных отношений </a:t>
            </a:r>
            <a:r>
              <a:rPr lang="ru-RU" dirty="0">
                <a:solidFill>
                  <a:schemeClr val="accent1">
                    <a:lumMod val="75000"/>
                  </a:schemeClr>
                </a:solidFill>
                <a:latin typeface="Georgia" panose="02040502050405020303" pitchFamily="18" charset="0"/>
              </a:rPr>
              <a:t>нормы делятся на конституционно-правовые, административно-правовые, гражданско-правовые, уголовно-правовые, семейно-правовые и т.п. </a:t>
            </a:r>
          </a:p>
          <a:p>
            <a:pPr algn="just"/>
            <a:r>
              <a:rPr lang="ru-RU" dirty="0">
                <a:solidFill>
                  <a:schemeClr val="accent1">
                    <a:lumMod val="75000"/>
                  </a:schemeClr>
                </a:solidFill>
                <a:latin typeface="Georgia" panose="02040502050405020303" pitchFamily="18" charset="0"/>
              </a:rPr>
              <a:t>2. </a:t>
            </a:r>
            <a:r>
              <a:rPr lang="ru-RU" i="1" dirty="0">
                <a:solidFill>
                  <a:schemeClr val="accent1">
                    <a:lumMod val="75000"/>
                  </a:schemeClr>
                </a:solidFill>
                <a:latin typeface="Georgia" panose="02040502050405020303" pitchFamily="18" charset="0"/>
              </a:rPr>
              <a:t>По юридической силе </a:t>
            </a:r>
            <a:r>
              <a:rPr lang="ru-RU" dirty="0">
                <a:solidFill>
                  <a:schemeClr val="accent1">
                    <a:lumMod val="75000"/>
                  </a:schemeClr>
                </a:solidFill>
                <a:latin typeface="Georgia" panose="02040502050405020303" pitchFamily="18" charset="0"/>
              </a:rPr>
              <a:t>все правовые нормы можно разделить на нормы законов и нормы подзаконных актов. Юридическая сила нормы зависит от места, которое занимает государственный орган, который ее издал, в общей системе органов государства. Высшей юридической силой обладают нормы Конституции РФ.</a:t>
            </a:r>
          </a:p>
          <a:p>
            <a:pPr algn="just"/>
            <a:endParaRPr lang="ru-RU"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238352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015C0F-02C5-4749-A6FA-FEF84352BA2B}"/>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Виды правовых норм</a:t>
            </a:r>
            <a:endParaRPr lang="ru-RU" dirty="0"/>
          </a:p>
        </p:txBody>
      </p:sp>
      <p:sp>
        <p:nvSpPr>
          <p:cNvPr id="3" name="Объект 2">
            <a:extLst>
              <a:ext uri="{FF2B5EF4-FFF2-40B4-BE49-F238E27FC236}">
                <a16:creationId xmlns:a16="http://schemas.microsoft.com/office/drawing/2014/main" id="{B6B0B0F1-A9BC-B59D-3B43-9A01C4E5032D}"/>
              </a:ext>
            </a:extLst>
          </p:cNvPr>
          <p:cNvSpPr>
            <a:spLocks noGrp="1"/>
          </p:cNvSpPr>
          <p:nvPr>
            <p:ph idx="1"/>
          </p:nvPr>
        </p:nvSpPr>
        <p:spPr>
          <a:xfrm>
            <a:off x="838200" y="1825625"/>
            <a:ext cx="10515600" cy="4667250"/>
          </a:xfrm>
        </p:spPr>
        <p:txBody>
          <a:bodyPr>
            <a:normAutofit fontScale="77500" lnSpcReduction="20000"/>
          </a:bodyPr>
          <a:lstStyle/>
          <a:p>
            <a:pPr algn="just"/>
            <a:r>
              <a:rPr lang="ru-RU" dirty="0">
                <a:solidFill>
                  <a:schemeClr val="accent1">
                    <a:lumMod val="75000"/>
                  </a:schemeClr>
                </a:solidFill>
                <a:latin typeface="Georgia" panose="02040502050405020303" pitchFamily="18" charset="0"/>
              </a:rPr>
              <a:t>3. </a:t>
            </a:r>
            <a:r>
              <a:rPr lang="ru-RU" i="1" dirty="0">
                <a:solidFill>
                  <a:schemeClr val="accent1">
                    <a:lumMod val="75000"/>
                  </a:schemeClr>
                </a:solidFill>
                <a:latin typeface="Georgia" panose="02040502050405020303" pitchFamily="18" charset="0"/>
              </a:rPr>
              <a:t>По характеру содержащихся в их тексте </a:t>
            </a:r>
            <a:r>
              <a:rPr lang="ru-RU" dirty="0">
                <a:solidFill>
                  <a:schemeClr val="accent1">
                    <a:lumMod val="75000"/>
                  </a:schemeClr>
                </a:solidFill>
                <a:latin typeface="Georgia" panose="02040502050405020303" pitchFamily="18" charset="0"/>
              </a:rPr>
              <a:t>правил поведения все правовые нормы могут быть разделены на </a:t>
            </a:r>
            <a:r>
              <a:rPr lang="ru-RU" b="1" i="1" dirty="0">
                <a:solidFill>
                  <a:schemeClr val="accent1">
                    <a:lumMod val="75000"/>
                  </a:schemeClr>
                </a:solidFill>
                <a:latin typeface="Georgia" panose="02040502050405020303" pitchFamily="18" charset="0"/>
              </a:rPr>
              <a:t>обязывающие</a:t>
            </a:r>
            <a:r>
              <a:rPr lang="ru-RU" dirty="0">
                <a:solidFill>
                  <a:schemeClr val="accent1">
                    <a:lumMod val="75000"/>
                  </a:schemeClr>
                </a:solidFill>
                <a:latin typeface="Georgia" panose="02040502050405020303" pitchFamily="18" charset="0"/>
              </a:rPr>
              <a:t> (устанавливают обязанность совершать определенные положительные действия), </a:t>
            </a:r>
            <a:r>
              <a:rPr lang="ru-RU" b="1" i="1" dirty="0">
                <a:solidFill>
                  <a:schemeClr val="accent1">
                    <a:lumMod val="75000"/>
                  </a:schemeClr>
                </a:solidFill>
                <a:latin typeface="Georgia" panose="02040502050405020303" pitchFamily="18" charset="0"/>
              </a:rPr>
              <a:t>запрещающие</a:t>
            </a:r>
            <a:r>
              <a:rPr lang="ru-RU" dirty="0">
                <a:solidFill>
                  <a:schemeClr val="accent1">
                    <a:lumMod val="75000"/>
                  </a:schemeClr>
                </a:solidFill>
                <a:latin typeface="Georgia" panose="02040502050405020303" pitchFamily="18" charset="0"/>
              </a:rPr>
              <a:t> (устанавливают обязанность не совершать запрещенных действий) и </a:t>
            </a:r>
            <a:r>
              <a:rPr lang="ru-RU" b="1" i="1" dirty="0" err="1">
                <a:solidFill>
                  <a:schemeClr val="accent1">
                    <a:lumMod val="75000"/>
                  </a:schemeClr>
                </a:solidFill>
                <a:latin typeface="Georgia" panose="02040502050405020303" pitchFamily="18" charset="0"/>
              </a:rPr>
              <a:t>управомочивающие</a:t>
            </a:r>
            <a:r>
              <a:rPr lang="ru-RU" dirty="0">
                <a:solidFill>
                  <a:schemeClr val="accent1">
                    <a:lumMod val="75000"/>
                  </a:schemeClr>
                </a:solidFill>
                <a:latin typeface="Georgia" panose="02040502050405020303" pitchFamily="18" charset="0"/>
              </a:rPr>
              <a:t> (предоставляют права на совершение определенных положительных действий). </a:t>
            </a:r>
          </a:p>
          <a:p>
            <a:pPr algn="just"/>
            <a:r>
              <a:rPr lang="ru-RU" dirty="0">
                <a:solidFill>
                  <a:schemeClr val="accent1">
                    <a:lumMod val="75000"/>
                  </a:schemeClr>
                </a:solidFill>
                <a:latin typeface="Georgia" panose="02040502050405020303" pitchFamily="18" charset="0"/>
              </a:rPr>
              <a:t>4. </a:t>
            </a:r>
            <a:r>
              <a:rPr lang="ru-RU" i="1" dirty="0">
                <a:solidFill>
                  <a:schemeClr val="accent1">
                    <a:lumMod val="75000"/>
                  </a:schemeClr>
                </a:solidFill>
                <a:latin typeface="Georgia" panose="02040502050405020303" pitchFamily="18" charset="0"/>
              </a:rPr>
              <a:t>По способу установления </a:t>
            </a:r>
            <a:r>
              <a:rPr lang="ru-RU" dirty="0">
                <a:solidFill>
                  <a:schemeClr val="accent1">
                    <a:lumMod val="75000"/>
                  </a:schemeClr>
                </a:solidFill>
                <a:latin typeface="Georgia" panose="02040502050405020303" pitchFamily="18" charset="0"/>
              </a:rPr>
              <a:t>правил поведения нормы делятся на </a:t>
            </a:r>
            <a:r>
              <a:rPr lang="ru-RU" b="1" dirty="0">
                <a:solidFill>
                  <a:schemeClr val="accent1">
                    <a:lumMod val="75000"/>
                  </a:schemeClr>
                </a:solidFill>
                <a:latin typeface="Georgia" panose="02040502050405020303" pitchFamily="18" charset="0"/>
              </a:rPr>
              <a:t>императивные</a:t>
            </a:r>
            <a:r>
              <a:rPr lang="ru-RU" dirty="0">
                <a:solidFill>
                  <a:schemeClr val="accent1">
                    <a:lumMod val="75000"/>
                  </a:schemeClr>
                </a:solidFill>
                <a:latin typeface="Georgia" panose="02040502050405020303" pitchFamily="18" charset="0"/>
              </a:rPr>
              <a:t> (не допускают никаких отступлений от установленного ими правила поведения, действуя независимо от желания тех людей и организаций, на которых распространяются) и </a:t>
            </a:r>
            <a:r>
              <a:rPr lang="ru-RU" b="1" dirty="0">
                <a:solidFill>
                  <a:schemeClr val="accent1">
                    <a:lumMod val="75000"/>
                  </a:schemeClr>
                </a:solidFill>
                <a:latin typeface="Georgia" panose="02040502050405020303" pitchFamily="18" charset="0"/>
              </a:rPr>
              <a:t>диспозитивные</a:t>
            </a:r>
            <a:r>
              <a:rPr lang="ru-RU" dirty="0">
                <a:solidFill>
                  <a:schemeClr val="accent1">
                    <a:lumMod val="75000"/>
                  </a:schemeClr>
                </a:solidFill>
                <a:latin typeface="Georgia" panose="02040502050405020303" pitchFamily="18" charset="0"/>
              </a:rPr>
              <a:t> (предоставляют субъектам права возможность самим определять конкретное содержание своих прав и обязанностей).</a:t>
            </a:r>
          </a:p>
          <a:p>
            <a:pPr algn="just"/>
            <a:r>
              <a:rPr lang="ru-RU" dirty="0">
                <a:solidFill>
                  <a:schemeClr val="accent1">
                    <a:lumMod val="75000"/>
                  </a:schemeClr>
                </a:solidFill>
                <a:latin typeface="Georgia" panose="02040502050405020303" pitchFamily="18" charset="0"/>
              </a:rPr>
              <a:t>5. </a:t>
            </a:r>
            <a:r>
              <a:rPr lang="ru-RU" i="1" dirty="0">
                <a:solidFill>
                  <a:schemeClr val="accent1">
                    <a:lumMod val="75000"/>
                  </a:schemeClr>
                </a:solidFill>
                <a:latin typeface="Georgia" panose="02040502050405020303" pitchFamily="18" charset="0"/>
              </a:rPr>
              <a:t>По функциональному назначению </a:t>
            </a:r>
            <a:r>
              <a:rPr lang="ru-RU" dirty="0">
                <a:solidFill>
                  <a:schemeClr val="accent1">
                    <a:lumMod val="75000"/>
                  </a:schemeClr>
                </a:solidFill>
                <a:latin typeface="Georgia" panose="02040502050405020303" pitchFamily="18" charset="0"/>
              </a:rPr>
              <a:t>правовые нормы подразделяют на </a:t>
            </a:r>
            <a:r>
              <a:rPr lang="ru-RU" b="1" dirty="0">
                <a:solidFill>
                  <a:schemeClr val="accent1">
                    <a:lumMod val="75000"/>
                  </a:schemeClr>
                </a:solidFill>
                <a:latin typeface="Georgia" panose="02040502050405020303" pitchFamily="18" charset="0"/>
              </a:rPr>
              <a:t>материальные</a:t>
            </a:r>
            <a:r>
              <a:rPr lang="ru-RU" dirty="0">
                <a:solidFill>
                  <a:schemeClr val="accent1">
                    <a:lumMod val="75000"/>
                  </a:schemeClr>
                </a:solidFill>
                <a:latin typeface="Georgia" panose="02040502050405020303" pitchFamily="18" charset="0"/>
              </a:rPr>
              <a:t> (устанавливают права и обязанности участников правовых отношений) и </a:t>
            </a:r>
            <a:r>
              <a:rPr lang="ru-RU" b="1" dirty="0">
                <a:solidFill>
                  <a:schemeClr val="accent1">
                    <a:lumMod val="75000"/>
                  </a:schemeClr>
                </a:solidFill>
                <a:latin typeface="Georgia" panose="02040502050405020303" pitchFamily="18" charset="0"/>
              </a:rPr>
              <a:t>процессуальные</a:t>
            </a:r>
            <a:r>
              <a:rPr lang="ru-RU" dirty="0">
                <a:solidFill>
                  <a:schemeClr val="accent1">
                    <a:lumMod val="75000"/>
                  </a:schemeClr>
                </a:solidFill>
                <a:latin typeface="Georgia" panose="02040502050405020303" pitchFamily="18" charset="0"/>
              </a:rPr>
              <a:t> (регулируют порядок деятельности компетентных государственных органов по осуществлению и защите материальных норм).</a:t>
            </a:r>
          </a:p>
        </p:txBody>
      </p:sp>
    </p:spTree>
    <p:extLst>
      <p:ext uri="{BB962C8B-B14F-4D97-AF65-F5344CB8AC3E}">
        <p14:creationId xmlns:p14="http://schemas.microsoft.com/office/powerpoint/2010/main" val="99777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67D8FA-3EA7-6F95-2600-D0355A21BD91}"/>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Система права</a:t>
            </a:r>
            <a:endParaRPr lang="ru-RU" dirty="0"/>
          </a:p>
        </p:txBody>
      </p:sp>
      <p:sp>
        <p:nvSpPr>
          <p:cNvPr id="3" name="Объект 2">
            <a:extLst>
              <a:ext uri="{FF2B5EF4-FFF2-40B4-BE49-F238E27FC236}">
                <a16:creationId xmlns:a16="http://schemas.microsoft.com/office/drawing/2014/main" id="{7ECD1BF0-F813-D2D1-4C53-F737A9AED0FF}"/>
              </a:ext>
            </a:extLst>
          </p:cNvPr>
          <p:cNvSpPr>
            <a:spLocks noGrp="1"/>
          </p:cNvSpPr>
          <p:nvPr>
            <p:ph idx="1"/>
          </p:nvPr>
        </p:nvSpPr>
        <p:spPr/>
        <p:txBody>
          <a:bodyPr/>
          <a:lstStyle/>
          <a:p>
            <a:pPr algn="just"/>
            <a:r>
              <a:rPr lang="ru-RU" sz="2200" b="1" dirty="0">
                <a:solidFill>
                  <a:schemeClr val="accent1">
                    <a:lumMod val="75000"/>
                  </a:schemeClr>
                </a:solidFill>
                <a:latin typeface="Georgia" panose="02040502050405020303" pitchFamily="18" charset="0"/>
              </a:rPr>
              <a:t>Система права </a:t>
            </a:r>
            <a:r>
              <a:rPr lang="ru-RU" sz="2200" dirty="0">
                <a:solidFill>
                  <a:schemeClr val="accent1">
                    <a:lumMod val="75000"/>
                  </a:schemeClr>
                </a:solidFill>
                <a:latin typeface="Georgia" panose="02040502050405020303" pitchFamily="18" charset="0"/>
              </a:rPr>
              <a:t>—  вся совокупность норм права данной страны.</a:t>
            </a:r>
          </a:p>
          <a:p>
            <a:pPr algn="just"/>
            <a:r>
              <a:rPr lang="ru-RU" sz="2200" dirty="0">
                <a:solidFill>
                  <a:schemeClr val="accent1">
                    <a:lumMod val="75000"/>
                  </a:schemeClr>
                </a:solidFill>
                <a:latin typeface="Georgia" panose="02040502050405020303" pitchFamily="18" charset="0"/>
              </a:rPr>
              <a:t>Система права включает в себя: </a:t>
            </a:r>
          </a:p>
          <a:p>
            <a:pPr marL="457200" indent="-457200" algn="just">
              <a:buAutoNum type="arabicParenR"/>
            </a:pPr>
            <a:r>
              <a:rPr lang="ru-RU" sz="2200" dirty="0">
                <a:solidFill>
                  <a:schemeClr val="accent1">
                    <a:lumMod val="75000"/>
                  </a:schemeClr>
                </a:solidFill>
                <a:latin typeface="Georgia" panose="02040502050405020303" pitchFamily="18" charset="0"/>
              </a:rPr>
              <a:t>институт права</a:t>
            </a:r>
          </a:p>
          <a:p>
            <a:pPr marL="457200" indent="-457200" algn="just">
              <a:buAutoNum type="arabicParenR"/>
            </a:pPr>
            <a:r>
              <a:rPr lang="ru-RU" sz="2200" dirty="0">
                <a:solidFill>
                  <a:schemeClr val="accent1">
                    <a:lumMod val="75000"/>
                  </a:schemeClr>
                </a:solidFill>
                <a:latin typeface="Georgia" panose="02040502050405020303" pitchFamily="18" charset="0"/>
              </a:rPr>
              <a:t>подотрасль права </a:t>
            </a:r>
          </a:p>
          <a:p>
            <a:pPr marL="457200" indent="-457200" algn="just">
              <a:buAutoNum type="arabicParenR"/>
            </a:pPr>
            <a:r>
              <a:rPr lang="ru-RU" sz="2200" dirty="0">
                <a:solidFill>
                  <a:schemeClr val="accent1">
                    <a:lumMod val="75000"/>
                  </a:schemeClr>
                </a:solidFill>
                <a:latin typeface="Georgia" panose="02040502050405020303" pitchFamily="18" charset="0"/>
              </a:rPr>
              <a:t>отрасль права.</a:t>
            </a:r>
          </a:p>
          <a:p>
            <a:pPr marL="0" indent="0" algn="just">
              <a:buNone/>
            </a:pPr>
            <a:endParaRPr lang="ru-RU" sz="2200" dirty="0">
              <a:solidFill>
                <a:schemeClr val="accent1">
                  <a:lumMod val="75000"/>
                </a:schemeClr>
              </a:solidFill>
              <a:latin typeface="Georgia" panose="02040502050405020303" pitchFamily="18" charset="0"/>
            </a:endParaRPr>
          </a:p>
          <a:p>
            <a:endParaRPr lang="ru-RU" dirty="0"/>
          </a:p>
        </p:txBody>
      </p:sp>
      <p:pic>
        <p:nvPicPr>
          <p:cNvPr id="1026" name="Picture 2" descr="Система права, её предмет и метод — урок. Обществознание, 7 класс.">
            <a:extLst>
              <a:ext uri="{FF2B5EF4-FFF2-40B4-BE49-F238E27FC236}">
                <a16:creationId xmlns:a16="http://schemas.microsoft.com/office/drawing/2014/main" id="{DB637BBA-B28A-BEFB-8AB8-7A8378B12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097" y="4001294"/>
            <a:ext cx="8038071" cy="265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21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AE0D43-88F9-739F-92F5-CAFCDD2752E7}"/>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Институт права </a:t>
            </a:r>
            <a:endParaRPr lang="ru-RU" b="1" dirty="0"/>
          </a:p>
        </p:txBody>
      </p:sp>
      <p:sp>
        <p:nvSpPr>
          <p:cNvPr id="3" name="Объект 2">
            <a:extLst>
              <a:ext uri="{FF2B5EF4-FFF2-40B4-BE49-F238E27FC236}">
                <a16:creationId xmlns:a16="http://schemas.microsoft.com/office/drawing/2014/main" id="{5AA4CB2E-3D2C-ABE9-CC71-EF86D7895C36}"/>
              </a:ext>
            </a:extLst>
          </p:cNvPr>
          <p:cNvSpPr>
            <a:spLocks noGrp="1"/>
          </p:cNvSpPr>
          <p:nvPr>
            <p:ph idx="1"/>
          </p:nvPr>
        </p:nvSpPr>
        <p:spPr>
          <a:xfrm>
            <a:off x="838200" y="2071395"/>
            <a:ext cx="10515600" cy="4105567"/>
          </a:xfrm>
        </p:spPr>
        <p:txBody>
          <a:bodyPr/>
          <a:lstStyle/>
          <a:p>
            <a:pPr algn="just"/>
            <a:r>
              <a:rPr lang="ru-RU" sz="2800" b="1" dirty="0">
                <a:solidFill>
                  <a:schemeClr val="accent1">
                    <a:lumMod val="75000"/>
                  </a:schemeClr>
                </a:solidFill>
                <a:latin typeface="Georgia" panose="02040502050405020303" pitchFamily="18" charset="0"/>
              </a:rPr>
              <a:t>Институт права </a:t>
            </a:r>
            <a:r>
              <a:rPr lang="ru-RU" sz="2800" dirty="0">
                <a:solidFill>
                  <a:schemeClr val="accent1">
                    <a:lumMod val="75000"/>
                  </a:schemeClr>
                </a:solidFill>
                <a:latin typeface="Georgia" panose="02040502050405020303" pitchFamily="18" charset="0"/>
              </a:rPr>
              <a:t>— это совокупность взаимосвязанных юридических норм, регулирующих определённый вид общественных отношений (например, институт собственности, институт гражданства и т. д.). </a:t>
            </a:r>
          </a:p>
          <a:p>
            <a:pPr algn="just"/>
            <a:r>
              <a:rPr lang="ru-RU" sz="2800" dirty="0">
                <a:solidFill>
                  <a:schemeClr val="accent1">
                    <a:lumMod val="75000"/>
                  </a:schemeClr>
                </a:solidFill>
                <a:latin typeface="Georgia" panose="02040502050405020303" pitchFamily="18" charset="0"/>
              </a:rPr>
              <a:t>Институты права объединяют нормативные правовые акты и правовые нормы.</a:t>
            </a:r>
          </a:p>
          <a:p>
            <a:pPr algn="just"/>
            <a:r>
              <a:rPr lang="ru-RU" i="1" dirty="0">
                <a:solidFill>
                  <a:schemeClr val="accent1">
                    <a:lumMod val="75000"/>
                  </a:schemeClr>
                </a:solidFill>
                <a:latin typeface="Georgia" panose="02040502050405020303" pitchFamily="18" charset="0"/>
              </a:rPr>
              <a:t>Институт прав и свобод, институт президентства в конституционном праве, институт договора в гражданском праве.</a:t>
            </a:r>
          </a:p>
          <a:p>
            <a:pPr algn="just"/>
            <a:endParaRPr lang="ru-RU" dirty="0"/>
          </a:p>
        </p:txBody>
      </p:sp>
    </p:spTree>
    <p:extLst>
      <p:ext uri="{BB962C8B-B14F-4D97-AF65-F5344CB8AC3E}">
        <p14:creationId xmlns:p14="http://schemas.microsoft.com/office/powerpoint/2010/main" val="1830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FE8FC9-5E15-A52A-B6BB-B2EDF934BC22}"/>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Подотрасль права </a:t>
            </a:r>
            <a:endParaRPr lang="ru-RU" dirty="0"/>
          </a:p>
        </p:txBody>
      </p:sp>
      <p:sp>
        <p:nvSpPr>
          <p:cNvPr id="3" name="Объект 2">
            <a:extLst>
              <a:ext uri="{FF2B5EF4-FFF2-40B4-BE49-F238E27FC236}">
                <a16:creationId xmlns:a16="http://schemas.microsoft.com/office/drawing/2014/main" id="{ED99DCDB-2A32-EE80-E963-AE3AA3768C25}"/>
              </a:ext>
            </a:extLst>
          </p:cNvPr>
          <p:cNvSpPr>
            <a:spLocks noGrp="1"/>
          </p:cNvSpPr>
          <p:nvPr>
            <p:ph idx="1"/>
          </p:nvPr>
        </p:nvSpPr>
        <p:spPr/>
        <p:txBody>
          <a:bodyPr/>
          <a:lstStyle/>
          <a:p>
            <a:pPr algn="just"/>
            <a:r>
              <a:rPr lang="ru-RU" b="1" i="1" dirty="0">
                <a:solidFill>
                  <a:schemeClr val="accent1">
                    <a:lumMod val="75000"/>
                  </a:schemeClr>
                </a:solidFill>
                <a:latin typeface="Georgia" panose="02040502050405020303" pitchFamily="18" charset="0"/>
              </a:rPr>
              <a:t>Подотрасль права </a:t>
            </a:r>
            <a:r>
              <a:rPr lang="ru-RU" dirty="0">
                <a:solidFill>
                  <a:schemeClr val="accent1">
                    <a:lumMod val="75000"/>
                  </a:schemeClr>
                </a:solidFill>
                <a:latin typeface="Georgia" panose="02040502050405020303" pitchFamily="18" charset="0"/>
              </a:rPr>
              <a:t>— это совокупность родственных институтов какой-либо отрасли права (например, избирательное право — это подотрасль конституционного права).</a:t>
            </a:r>
          </a:p>
          <a:p>
            <a:pPr marL="0" indent="0" algn="just">
              <a:buNone/>
            </a:pPr>
            <a:endParaRPr lang="ru-RU" dirty="0">
              <a:solidFill>
                <a:schemeClr val="accent1">
                  <a:lumMod val="75000"/>
                </a:schemeClr>
              </a:solidFill>
              <a:latin typeface="Georgia" panose="02040502050405020303" pitchFamily="18" charset="0"/>
            </a:endParaRPr>
          </a:p>
          <a:p>
            <a:pPr algn="just"/>
            <a:r>
              <a:rPr lang="ru-RU" i="1" dirty="0">
                <a:solidFill>
                  <a:schemeClr val="accent1">
                    <a:lumMod val="75000"/>
                  </a:schemeClr>
                </a:solidFill>
                <a:latin typeface="Georgia" panose="02040502050405020303" pitchFamily="18" charset="0"/>
              </a:rPr>
              <a:t>Например, в составе гражданского права выделяют авторское, жилищное, патентное право, в составе финансового права выделяется подотрасль налогового права.</a:t>
            </a:r>
          </a:p>
        </p:txBody>
      </p:sp>
    </p:spTree>
    <p:extLst>
      <p:ext uri="{BB962C8B-B14F-4D97-AF65-F5344CB8AC3E}">
        <p14:creationId xmlns:p14="http://schemas.microsoft.com/office/powerpoint/2010/main" val="22781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126141-69FB-7F4F-9F3A-C5DB7F7AFFB8}"/>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Отрасли права</a:t>
            </a:r>
          </a:p>
        </p:txBody>
      </p:sp>
      <p:sp>
        <p:nvSpPr>
          <p:cNvPr id="3" name="Объект 2">
            <a:extLst>
              <a:ext uri="{FF2B5EF4-FFF2-40B4-BE49-F238E27FC236}">
                <a16:creationId xmlns:a16="http://schemas.microsoft.com/office/drawing/2014/main" id="{C9A11B3B-A833-3D5D-203A-5A2686A5774B}"/>
              </a:ext>
            </a:extLst>
          </p:cNvPr>
          <p:cNvSpPr>
            <a:spLocks noGrp="1"/>
          </p:cNvSpPr>
          <p:nvPr>
            <p:ph idx="1"/>
          </p:nvPr>
        </p:nvSpPr>
        <p:spPr/>
        <p:txBody>
          <a:bodyPr/>
          <a:lstStyle/>
          <a:p>
            <a:pPr algn="just"/>
            <a:r>
              <a:rPr lang="ru-RU" b="1" dirty="0">
                <a:solidFill>
                  <a:schemeClr val="accent1">
                    <a:lumMod val="75000"/>
                  </a:schemeClr>
                </a:solidFill>
                <a:latin typeface="Georgia" panose="02040502050405020303" pitchFamily="18" charset="0"/>
              </a:rPr>
              <a:t>Отраслью права </a:t>
            </a:r>
            <a:r>
              <a:rPr lang="ru-RU" dirty="0">
                <a:solidFill>
                  <a:schemeClr val="accent1">
                    <a:lumMod val="75000"/>
                  </a:schemeClr>
                </a:solidFill>
                <a:latin typeface="Georgia" panose="02040502050405020303" pitchFamily="18" charset="0"/>
              </a:rPr>
              <a:t>называется совокупность взаимосвязанных правовых норм, регулирующих относительно самостоятельную сферу однородных общественных отношений. </a:t>
            </a:r>
          </a:p>
          <a:p>
            <a:pPr algn="just"/>
            <a:r>
              <a:rPr lang="ru-RU" dirty="0">
                <a:solidFill>
                  <a:schemeClr val="accent1">
                    <a:lumMod val="75000"/>
                  </a:schemeClr>
                </a:solidFill>
                <a:latin typeface="Georgia" panose="02040502050405020303" pitchFamily="18" charset="0"/>
              </a:rPr>
              <a:t>Разделение права на отрасли обусловлено тем, что общественные отношения весьма разнообразны, и соответственно юридические нормы, входящие в какую-то отрасль права, как бы «специализируются» в регулировании определенного вида общественных отношений.</a:t>
            </a:r>
          </a:p>
          <a:p>
            <a:pPr algn="just"/>
            <a:endParaRPr lang="ru-RU"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3440511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2395D2-C4EC-F13B-2D54-E1A4F77416CC}"/>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Классификация права</a:t>
            </a:r>
          </a:p>
        </p:txBody>
      </p:sp>
      <p:sp>
        <p:nvSpPr>
          <p:cNvPr id="3" name="Объект 2">
            <a:extLst>
              <a:ext uri="{FF2B5EF4-FFF2-40B4-BE49-F238E27FC236}">
                <a16:creationId xmlns:a16="http://schemas.microsoft.com/office/drawing/2014/main" id="{CD3A0B67-D8D8-1D3C-4015-158841CA78B3}"/>
              </a:ext>
            </a:extLst>
          </p:cNvPr>
          <p:cNvSpPr>
            <a:spLocks noGrp="1"/>
          </p:cNvSpPr>
          <p:nvPr>
            <p:ph idx="1"/>
          </p:nvPr>
        </p:nvSpPr>
        <p:spPr>
          <a:xfrm>
            <a:off x="838200" y="2071395"/>
            <a:ext cx="10515600" cy="4105567"/>
          </a:xfrm>
        </p:spPr>
        <p:txBody>
          <a:bodyPr/>
          <a:lstStyle/>
          <a:p>
            <a:pPr algn="just"/>
            <a:r>
              <a:rPr lang="ru-RU" b="1" dirty="0">
                <a:solidFill>
                  <a:schemeClr val="accent1">
                    <a:lumMod val="75000"/>
                  </a:schemeClr>
                </a:solidFill>
                <a:latin typeface="Georgia" panose="02040502050405020303" pitchFamily="18" charset="0"/>
              </a:rPr>
              <a:t>I. Материальное право </a:t>
            </a:r>
            <a:r>
              <a:rPr lang="ru-RU" dirty="0">
                <a:solidFill>
                  <a:schemeClr val="accent1">
                    <a:lumMod val="75000"/>
                  </a:schemeClr>
                </a:solidFill>
                <a:latin typeface="Georgia" panose="02040502050405020303" pitchFamily="18" charset="0"/>
              </a:rPr>
              <a:t>— отрасли права, которые регулируют юридическое содержание общественных отношений, устанавливая права и обязанности субъектов.</a:t>
            </a:r>
          </a:p>
          <a:p>
            <a:pPr algn="just"/>
            <a:r>
              <a:rPr lang="ru-RU" b="1" dirty="0">
                <a:solidFill>
                  <a:schemeClr val="accent1">
                    <a:lumMod val="75000"/>
                  </a:schemeClr>
                </a:solidFill>
                <a:latin typeface="Georgia" panose="02040502050405020303" pitchFamily="18" charset="0"/>
              </a:rPr>
              <a:t>II. Процессуальное право </a:t>
            </a:r>
            <a:r>
              <a:rPr lang="ru-RU" dirty="0">
                <a:solidFill>
                  <a:schemeClr val="accent1">
                    <a:lumMod val="75000"/>
                  </a:schemeClr>
                </a:solidFill>
                <a:latin typeface="Georgia" panose="02040502050405020303" pitchFamily="18" charset="0"/>
              </a:rPr>
              <a:t>— отрасли права, регулирующие процедурные и организационные вопросы реализации нормы материального права, разрешения юридических споров, защиты прав и законных интересов участников правоотношений.</a:t>
            </a:r>
          </a:p>
        </p:txBody>
      </p:sp>
    </p:spTree>
    <p:extLst>
      <p:ext uri="{BB962C8B-B14F-4D97-AF65-F5344CB8AC3E}">
        <p14:creationId xmlns:p14="http://schemas.microsoft.com/office/powerpoint/2010/main" val="3019425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6A8548-A462-8C8F-E56A-4798474085F8}"/>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Отрасли права</a:t>
            </a:r>
            <a:endParaRPr lang="ru-RU" dirty="0"/>
          </a:p>
        </p:txBody>
      </p:sp>
      <p:sp>
        <p:nvSpPr>
          <p:cNvPr id="3" name="Объект 2">
            <a:extLst>
              <a:ext uri="{FF2B5EF4-FFF2-40B4-BE49-F238E27FC236}">
                <a16:creationId xmlns:a16="http://schemas.microsoft.com/office/drawing/2014/main" id="{61C805A6-E8F6-5EDC-F652-5AD0DD77DB27}"/>
              </a:ext>
            </a:extLst>
          </p:cNvPr>
          <p:cNvSpPr>
            <a:spLocks noGrp="1"/>
          </p:cNvSpPr>
          <p:nvPr>
            <p:ph idx="1"/>
          </p:nvPr>
        </p:nvSpPr>
        <p:spPr/>
        <p:txBody>
          <a:bodyPr>
            <a:normAutofit fontScale="92500" lnSpcReduction="10000"/>
          </a:bodyPr>
          <a:lstStyle/>
          <a:p>
            <a:pPr algn="just"/>
            <a:r>
              <a:rPr lang="ru-RU" b="1" dirty="0">
                <a:solidFill>
                  <a:schemeClr val="accent1">
                    <a:lumMod val="75000"/>
                  </a:schemeClr>
                </a:solidFill>
                <a:latin typeface="Georgia" panose="02040502050405020303" pitchFamily="18" charset="0"/>
              </a:rPr>
              <a:t>1. Конституционное право </a:t>
            </a:r>
            <a:r>
              <a:rPr lang="ru-RU" dirty="0">
                <a:solidFill>
                  <a:schemeClr val="accent1">
                    <a:lumMod val="75000"/>
                  </a:schemeClr>
                </a:solidFill>
                <a:latin typeface="Georgia" panose="02040502050405020303" pitchFamily="18" charset="0"/>
              </a:rPr>
              <a:t>— совокупность правовых норм, закрепляющих основы общественного и государственного строя, правовое положение личности, порядок и деятельность высших органов государственной власти в стране, национально-государственное устройство и т. п. Основным источником конституционного права Российской Федерации является Конституция РФ. </a:t>
            </a:r>
          </a:p>
          <a:p>
            <a:pPr algn="just"/>
            <a:r>
              <a:rPr lang="ru-RU" b="1" dirty="0">
                <a:solidFill>
                  <a:schemeClr val="accent1">
                    <a:lumMod val="75000"/>
                  </a:schemeClr>
                </a:solidFill>
                <a:latin typeface="Georgia" panose="02040502050405020303" pitchFamily="18" charset="0"/>
              </a:rPr>
              <a:t>2. Гражданское право </a:t>
            </a:r>
            <a:r>
              <a:rPr lang="ru-RU" dirty="0">
                <a:solidFill>
                  <a:schemeClr val="accent1">
                    <a:lumMod val="75000"/>
                  </a:schemeClr>
                </a:solidFill>
                <a:latin typeface="Georgia" panose="02040502050405020303" pitchFamily="18" charset="0"/>
              </a:rPr>
              <a:t>— отрасль права, регулирующая имущественные, а также некоторые личные неимущественные отношения. Отношения в сфере гражданского права регулируются Гражданским кодексом РФ, федеральным гражданским законодательством. </a:t>
            </a:r>
          </a:p>
        </p:txBody>
      </p:sp>
    </p:spTree>
    <p:extLst>
      <p:ext uri="{BB962C8B-B14F-4D97-AF65-F5344CB8AC3E}">
        <p14:creationId xmlns:p14="http://schemas.microsoft.com/office/powerpoint/2010/main" val="242341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85B43B-D553-0B1D-EB2F-815613BED19E}"/>
              </a:ext>
            </a:extLst>
          </p:cNvPr>
          <p:cNvSpPr>
            <a:spLocks noGrp="1"/>
          </p:cNvSpPr>
          <p:nvPr>
            <p:ph type="title"/>
          </p:nvPr>
        </p:nvSpPr>
        <p:spPr>
          <a:xfrm>
            <a:off x="838200" y="365125"/>
            <a:ext cx="10515600" cy="819863"/>
          </a:xfrm>
        </p:spPr>
        <p:txBody>
          <a:bodyPr>
            <a:normAutofit fontScale="90000"/>
          </a:bodyPr>
          <a:lstStyle/>
          <a:p>
            <a:pPr algn="ctr"/>
            <a:r>
              <a:rPr lang="ru-RU" sz="3600" b="1" dirty="0">
                <a:solidFill>
                  <a:schemeClr val="accent1">
                    <a:lumMod val="75000"/>
                  </a:schemeClr>
                </a:solidFill>
                <a:latin typeface="Georgia" panose="02040502050405020303" pitchFamily="18" charset="0"/>
              </a:rPr>
              <a:t>Что такое общество?</a:t>
            </a:r>
            <a:br>
              <a:rPr lang="ru-RU" sz="3600" b="1" dirty="0">
                <a:solidFill>
                  <a:schemeClr val="accent1">
                    <a:lumMod val="75000"/>
                  </a:schemeClr>
                </a:solidFill>
                <a:latin typeface="Georgia" panose="02040502050405020303" pitchFamily="18" charset="0"/>
              </a:rPr>
            </a:br>
            <a:r>
              <a:rPr lang="ru-RU" sz="3600" b="1" i="1" dirty="0">
                <a:solidFill>
                  <a:schemeClr val="accent1">
                    <a:lumMod val="75000"/>
                  </a:schemeClr>
                </a:solidFill>
                <a:latin typeface="Georgia" panose="02040502050405020303" pitchFamily="18" charset="0"/>
              </a:rPr>
              <a:t>(в узком смысле)</a:t>
            </a:r>
            <a:endParaRPr lang="ru-RU" sz="3600" i="1" dirty="0"/>
          </a:p>
        </p:txBody>
      </p:sp>
      <p:sp>
        <p:nvSpPr>
          <p:cNvPr id="3" name="Объект 2">
            <a:extLst>
              <a:ext uri="{FF2B5EF4-FFF2-40B4-BE49-F238E27FC236}">
                <a16:creationId xmlns:a16="http://schemas.microsoft.com/office/drawing/2014/main" id="{B7FFAD40-F2AC-C39D-866A-4CA28359A6A3}"/>
              </a:ext>
            </a:extLst>
          </p:cNvPr>
          <p:cNvSpPr>
            <a:spLocks noGrp="1"/>
          </p:cNvSpPr>
          <p:nvPr>
            <p:ph idx="1"/>
          </p:nvPr>
        </p:nvSpPr>
        <p:spPr/>
        <p:txBody>
          <a:bodyPr>
            <a:normAutofit/>
          </a:bodyPr>
          <a:lstStyle/>
          <a:p>
            <a:pPr marL="457200" indent="-457200" algn="just">
              <a:buAutoNum type="arabicParenR"/>
            </a:pPr>
            <a:r>
              <a:rPr lang="ru-RU" sz="2400" dirty="0">
                <a:solidFill>
                  <a:schemeClr val="accent1">
                    <a:lumMod val="75000"/>
                  </a:schemeClr>
                </a:solidFill>
                <a:latin typeface="Georgia" panose="02040502050405020303" pitchFamily="18" charset="0"/>
              </a:rPr>
              <a:t>Группа людей, объединившихся по интересам, для совместной деятельности, общения, взаимопомощи и поддержки друг друга (общество садоводов-любителей, педагогическое общество, спортивное общество);</a:t>
            </a:r>
          </a:p>
          <a:p>
            <a:pPr marL="457200" indent="-457200" algn="just">
              <a:buAutoNum type="arabicParenR"/>
            </a:pPr>
            <a:r>
              <a:rPr lang="ru-RU" sz="2400" dirty="0">
                <a:solidFill>
                  <a:schemeClr val="accent1">
                    <a:lumMod val="75000"/>
                  </a:schemeClr>
                </a:solidFill>
                <a:latin typeface="Georgia" panose="02040502050405020303" pitchFamily="18" charset="0"/>
              </a:rPr>
              <a:t> Когда мы говорим «западноевропейское общество», «российское общество», мы подразумеваем определенные страны или целые сообщества государства. </a:t>
            </a:r>
          </a:p>
          <a:p>
            <a:pPr marL="457200" indent="-457200" algn="just">
              <a:buAutoNum type="arabicParenR"/>
            </a:pPr>
            <a:r>
              <a:rPr lang="ru-RU" sz="2400" dirty="0">
                <a:solidFill>
                  <a:schemeClr val="accent1">
                    <a:lumMod val="75000"/>
                  </a:schemeClr>
                </a:solidFill>
                <a:latin typeface="Georgia" panose="02040502050405020303" pitchFamily="18" charset="0"/>
              </a:rPr>
              <a:t>Этап исторического развития общества («феодальное общество», «индустриальное общество»);</a:t>
            </a:r>
          </a:p>
          <a:p>
            <a:pPr marL="457200" indent="-457200" algn="just">
              <a:buAutoNum type="arabicParenR"/>
            </a:pPr>
            <a:r>
              <a:rPr lang="ru-RU" sz="2400" dirty="0">
                <a:solidFill>
                  <a:schemeClr val="accent1">
                    <a:lumMod val="75000"/>
                  </a:schemeClr>
                </a:solidFill>
                <a:latin typeface="Georgia" panose="02040502050405020303" pitchFamily="18" charset="0"/>
              </a:rPr>
              <a:t>«Дворянское общество», «крестьянское общество» - группа людей, объединенных происхождением, положением.</a:t>
            </a:r>
          </a:p>
        </p:txBody>
      </p:sp>
    </p:spTree>
    <p:extLst>
      <p:ext uri="{BB962C8B-B14F-4D97-AF65-F5344CB8AC3E}">
        <p14:creationId xmlns:p14="http://schemas.microsoft.com/office/powerpoint/2010/main" val="8614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3E83E0FD-1DCC-2366-E191-181A61294DAB}"/>
              </a:ext>
            </a:extLst>
          </p:cNvPr>
          <p:cNvSpPr>
            <a:spLocks noGrp="1"/>
          </p:cNvSpPr>
          <p:nvPr>
            <p:ph idx="1"/>
          </p:nvPr>
        </p:nvSpPr>
        <p:spPr>
          <a:xfrm>
            <a:off x="838200" y="867747"/>
            <a:ext cx="10515600" cy="5309216"/>
          </a:xfrm>
        </p:spPr>
        <p:txBody>
          <a:bodyPr>
            <a:normAutofit fontScale="92500" lnSpcReduction="20000"/>
          </a:bodyPr>
          <a:lstStyle/>
          <a:p>
            <a:pPr algn="just"/>
            <a:r>
              <a:rPr lang="ru-RU" b="1" dirty="0">
                <a:solidFill>
                  <a:schemeClr val="accent1">
                    <a:lumMod val="75000"/>
                  </a:schemeClr>
                </a:solidFill>
                <a:latin typeface="Georgia" panose="02040502050405020303" pitchFamily="18" charset="0"/>
              </a:rPr>
              <a:t>3. Трудовое право </a:t>
            </a:r>
            <a:r>
              <a:rPr lang="ru-RU" dirty="0">
                <a:solidFill>
                  <a:schemeClr val="accent1">
                    <a:lumMod val="75000"/>
                  </a:schemeClr>
                </a:solidFill>
                <a:latin typeface="Georgia" panose="02040502050405020303" pitchFamily="18" charset="0"/>
              </a:rPr>
              <a:t>— совокупность правовых норм, определяющих условия возникновения, изменения и прекращения трудовых отношений, продолжительность рабочего времени и времени отдыха, вопросы охраны труда и т.п. Основным нормативно-правовым актом трудового права является Трудовой кодекс РФ. </a:t>
            </a:r>
          </a:p>
          <a:p>
            <a:pPr algn="just"/>
            <a:r>
              <a:rPr lang="ru-RU" b="1" dirty="0">
                <a:solidFill>
                  <a:schemeClr val="accent1">
                    <a:lumMod val="75000"/>
                  </a:schemeClr>
                </a:solidFill>
                <a:latin typeface="Georgia" panose="02040502050405020303" pitchFamily="18" charset="0"/>
              </a:rPr>
              <a:t>4. Административное право </a:t>
            </a:r>
            <a:r>
              <a:rPr lang="ru-RU" dirty="0">
                <a:solidFill>
                  <a:schemeClr val="accent1">
                    <a:lumMod val="75000"/>
                  </a:schemeClr>
                </a:solidFill>
                <a:latin typeface="Georgia" panose="02040502050405020303" pitchFamily="18" charset="0"/>
              </a:rPr>
              <a:t>— совокупность правовых норм, регулирующих управленческие отношения, складывающиеся в сфере исполнительной власти (в деятельности органов государственного управления). Важнейший источник административного права — Кодекс Российской Федерации об административных правонарушениях. </a:t>
            </a:r>
          </a:p>
          <a:p>
            <a:pPr algn="just"/>
            <a:r>
              <a:rPr lang="ru-RU" b="1" dirty="0">
                <a:solidFill>
                  <a:schemeClr val="accent1">
                    <a:lumMod val="75000"/>
                  </a:schemeClr>
                </a:solidFill>
                <a:latin typeface="Georgia" panose="02040502050405020303" pitchFamily="18" charset="0"/>
              </a:rPr>
              <a:t>5. Уголовное право </a:t>
            </a:r>
            <a:r>
              <a:rPr lang="ru-RU" dirty="0">
                <a:solidFill>
                  <a:schemeClr val="accent1">
                    <a:lumMod val="75000"/>
                  </a:schemeClr>
                </a:solidFill>
                <a:latin typeface="Georgia" panose="02040502050405020303" pitchFamily="18" charset="0"/>
              </a:rPr>
              <a:t>- отрасль права, состоящая из юридических норм, определяющих, какие общественно опасные деяния считаются преступными и какие наказания могут за них назначаться.</a:t>
            </a:r>
          </a:p>
        </p:txBody>
      </p:sp>
    </p:spTree>
    <p:extLst>
      <p:ext uri="{BB962C8B-B14F-4D97-AF65-F5344CB8AC3E}">
        <p14:creationId xmlns:p14="http://schemas.microsoft.com/office/powerpoint/2010/main" val="3333974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01C0591-4855-8AD0-2DF6-E67CD1056F99}"/>
              </a:ext>
            </a:extLst>
          </p:cNvPr>
          <p:cNvSpPr>
            <a:spLocks noGrp="1"/>
          </p:cNvSpPr>
          <p:nvPr>
            <p:ph idx="1"/>
          </p:nvPr>
        </p:nvSpPr>
        <p:spPr>
          <a:xfrm>
            <a:off x="838200" y="1063690"/>
            <a:ext cx="10515600" cy="5113273"/>
          </a:xfrm>
        </p:spPr>
        <p:txBody>
          <a:bodyPr>
            <a:normAutofit fontScale="92500" lnSpcReduction="20000"/>
          </a:bodyPr>
          <a:lstStyle/>
          <a:p>
            <a:pPr algn="just"/>
            <a:r>
              <a:rPr lang="ru-RU" sz="2600" b="1" dirty="0">
                <a:solidFill>
                  <a:schemeClr val="accent1">
                    <a:lumMod val="75000"/>
                  </a:schemeClr>
                </a:solidFill>
                <a:latin typeface="Georgia" panose="02040502050405020303" pitchFamily="18" charset="0"/>
              </a:rPr>
              <a:t>6. Семейное право </a:t>
            </a:r>
            <a:r>
              <a:rPr lang="ru-RU" sz="2600" dirty="0">
                <a:solidFill>
                  <a:schemeClr val="accent1">
                    <a:lumMod val="75000"/>
                  </a:schemeClr>
                </a:solidFill>
                <a:latin typeface="Georgia" panose="02040502050405020303" pitchFamily="18" charset="0"/>
              </a:rPr>
              <a:t>- Отрасль права, регулирующая брачно-семейные правоотношения: условия и порядок вступления в брак, прекращения брака, права и обязанности супругов, родителей и детей и т. д.</a:t>
            </a:r>
          </a:p>
          <a:p>
            <a:pPr algn="just"/>
            <a:r>
              <a:rPr lang="ru-RU" sz="2600" b="1" dirty="0">
                <a:solidFill>
                  <a:schemeClr val="accent1">
                    <a:lumMod val="75000"/>
                  </a:schemeClr>
                </a:solidFill>
                <a:latin typeface="Georgia" panose="02040502050405020303" pitchFamily="18" charset="0"/>
              </a:rPr>
              <a:t>7. Финансовое право </a:t>
            </a:r>
            <a:r>
              <a:rPr lang="ru-RU" sz="2600" dirty="0">
                <a:solidFill>
                  <a:schemeClr val="accent1">
                    <a:lumMod val="75000"/>
                  </a:schemeClr>
                </a:solidFill>
                <a:latin typeface="Georgia" panose="02040502050405020303" pitchFamily="18" charset="0"/>
              </a:rPr>
              <a:t>- Отрасль права, которая регулирует отношения, складывающиеся в процессе финансовой деятельности государства.</a:t>
            </a:r>
          </a:p>
          <a:p>
            <a:pPr algn="l"/>
            <a:endParaRPr lang="ru-RU" sz="2800" b="1" i="1" u="sng" dirty="0">
              <a:solidFill>
                <a:schemeClr val="accent1">
                  <a:lumMod val="75000"/>
                </a:schemeClr>
              </a:solidFill>
              <a:latin typeface="Georgia" panose="02040502050405020303" pitchFamily="18" charset="0"/>
            </a:endParaRPr>
          </a:p>
          <a:p>
            <a:pPr marL="0" indent="0" algn="l">
              <a:buNone/>
            </a:pPr>
            <a:r>
              <a:rPr lang="ru-RU" sz="2800" b="1" i="1" u="sng" dirty="0">
                <a:solidFill>
                  <a:schemeClr val="accent1">
                    <a:lumMod val="75000"/>
                  </a:schemeClr>
                </a:solidFill>
                <a:latin typeface="Georgia" panose="02040502050405020303" pitchFamily="18" charset="0"/>
              </a:rPr>
              <a:t>Международное право</a:t>
            </a:r>
          </a:p>
          <a:p>
            <a:pPr algn="just"/>
            <a:r>
              <a:rPr lang="ru-RU" sz="2800" dirty="0">
                <a:solidFill>
                  <a:schemeClr val="accent1">
                    <a:lumMod val="75000"/>
                  </a:schemeClr>
                </a:solidFill>
                <a:latin typeface="Georgia" panose="02040502050405020303" pitchFamily="18" charset="0"/>
              </a:rPr>
              <a:t>Отдельно выделяется международное право, которое не входит в систему права ни одного государства, поскольку представляет собой совокупность правовых норм, регулирующих отношения между государствами. Оно занимает особое место во всей системе права — это своего рода наднациональная отрасль права.</a:t>
            </a:r>
          </a:p>
          <a:p>
            <a:pPr algn="just"/>
            <a:endParaRPr lang="ru-RU" sz="2600"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395300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4147B3-3D61-CB41-82AC-7D51B9798781}"/>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Процессуальное право</a:t>
            </a:r>
          </a:p>
        </p:txBody>
      </p:sp>
      <p:graphicFrame>
        <p:nvGraphicFramePr>
          <p:cNvPr id="4" name="Объект 3">
            <a:extLst>
              <a:ext uri="{FF2B5EF4-FFF2-40B4-BE49-F238E27FC236}">
                <a16:creationId xmlns:a16="http://schemas.microsoft.com/office/drawing/2014/main" id="{4ADC3410-9AEF-853F-CC59-80A468F5F064}"/>
              </a:ext>
            </a:extLst>
          </p:cNvPr>
          <p:cNvGraphicFramePr>
            <a:graphicFrameLocks noGrp="1"/>
          </p:cNvGraphicFramePr>
          <p:nvPr>
            <p:ph idx="1"/>
            <p:extLst>
              <p:ext uri="{D42A27DB-BD31-4B8C-83A1-F6EECF244321}">
                <p14:modId xmlns:p14="http://schemas.microsoft.com/office/powerpoint/2010/main" val="3461096540"/>
              </p:ext>
            </p:extLst>
          </p:nvPr>
        </p:nvGraphicFramePr>
        <p:xfrm>
          <a:off x="838200" y="2085641"/>
          <a:ext cx="10515600" cy="1013460"/>
        </p:xfrm>
        <a:graphic>
          <a:graphicData uri="http://schemas.openxmlformats.org/drawingml/2006/table">
            <a:tbl>
              <a:tblPr/>
              <a:tblGrid>
                <a:gridCol w="5257800">
                  <a:extLst>
                    <a:ext uri="{9D8B030D-6E8A-4147-A177-3AD203B41FA5}">
                      <a16:colId xmlns:a16="http://schemas.microsoft.com/office/drawing/2014/main" val="549757655"/>
                    </a:ext>
                  </a:extLst>
                </a:gridCol>
                <a:gridCol w="5257800">
                  <a:extLst>
                    <a:ext uri="{9D8B030D-6E8A-4147-A177-3AD203B41FA5}">
                      <a16:colId xmlns:a16="http://schemas.microsoft.com/office/drawing/2014/main" val="1171637596"/>
                    </a:ext>
                  </a:extLst>
                </a:gridCol>
              </a:tblGrid>
              <a:tr h="0">
                <a:tc>
                  <a:txBody>
                    <a:bodyPr/>
                    <a:lstStyle/>
                    <a:p>
                      <a:r>
                        <a:rPr lang="ru-RU" dirty="0">
                          <a:effectLst/>
                        </a:rPr>
                        <a:t>1. Уголовно-процессуальное право</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r>
                        <a:rPr lang="ru-RU" dirty="0">
                          <a:effectLst/>
                        </a:rPr>
                        <a:t>Отрасль права, включающая юридические нормы, которые регулируют основания и порядок производства по уголовным делам.</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559190163"/>
                  </a:ext>
                </a:extLst>
              </a:tr>
            </a:tbl>
          </a:graphicData>
        </a:graphic>
      </p:graphicFrame>
      <p:graphicFrame>
        <p:nvGraphicFramePr>
          <p:cNvPr id="5" name="Таблица 4">
            <a:extLst>
              <a:ext uri="{FF2B5EF4-FFF2-40B4-BE49-F238E27FC236}">
                <a16:creationId xmlns:a16="http://schemas.microsoft.com/office/drawing/2014/main" id="{D686EEC5-4F97-4A8E-34DC-476DAA8F30F4}"/>
              </a:ext>
            </a:extLst>
          </p:cNvPr>
          <p:cNvGraphicFramePr>
            <a:graphicFrameLocks noGrp="1"/>
          </p:cNvGraphicFramePr>
          <p:nvPr>
            <p:extLst>
              <p:ext uri="{D42A27DB-BD31-4B8C-83A1-F6EECF244321}">
                <p14:modId xmlns:p14="http://schemas.microsoft.com/office/powerpoint/2010/main" val="875696963"/>
              </p:ext>
            </p:extLst>
          </p:nvPr>
        </p:nvGraphicFramePr>
        <p:xfrm>
          <a:off x="838200" y="3124484"/>
          <a:ext cx="10515600" cy="739140"/>
        </p:xfrm>
        <a:graphic>
          <a:graphicData uri="http://schemas.openxmlformats.org/drawingml/2006/table">
            <a:tbl>
              <a:tblPr/>
              <a:tblGrid>
                <a:gridCol w="5257800">
                  <a:extLst>
                    <a:ext uri="{9D8B030D-6E8A-4147-A177-3AD203B41FA5}">
                      <a16:colId xmlns:a16="http://schemas.microsoft.com/office/drawing/2014/main" val="306807409"/>
                    </a:ext>
                  </a:extLst>
                </a:gridCol>
                <a:gridCol w="5257800">
                  <a:extLst>
                    <a:ext uri="{9D8B030D-6E8A-4147-A177-3AD203B41FA5}">
                      <a16:colId xmlns:a16="http://schemas.microsoft.com/office/drawing/2014/main" val="708188438"/>
                    </a:ext>
                  </a:extLst>
                </a:gridCol>
              </a:tblGrid>
              <a:tr h="0">
                <a:tc>
                  <a:txBody>
                    <a:bodyPr/>
                    <a:lstStyle/>
                    <a:p>
                      <a:r>
                        <a:rPr lang="ru-RU" b="0">
                          <a:effectLst/>
                        </a:rPr>
                        <a:t>2. Гражданско-процессуальное право</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8F8F8"/>
                    </a:solidFill>
                  </a:tcPr>
                </a:tc>
                <a:tc>
                  <a:txBody>
                    <a:bodyPr/>
                    <a:lstStyle/>
                    <a:p>
                      <a:r>
                        <a:rPr lang="ru-RU" b="0" dirty="0">
                          <a:effectLst/>
                        </a:rPr>
                        <a:t>Отрасль права, состоящая из норм, регулирующих порядок судопроизводства по гражданским делам.</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8F8F8"/>
                    </a:solidFill>
                  </a:tcPr>
                </a:tc>
                <a:extLst>
                  <a:ext uri="{0D108BD9-81ED-4DB2-BD59-A6C34878D82A}">
                    <a16:rowId xmlns:a16="http://schemas.microsoft.com/office/drawing/2014/main" val="4016162415"/>
                  </a:ext>
                </a:extLst>
              </a:tr>
            </a:tbl>
          </a:graphicData>
        </a:graphic>
      </p:graphicFrame>
      <p:graphicFrame>
        <p:nvGraphicFramePr>
          <p:cNvPr id="6" name="Таблица 5">
            <a:extLst>
              <a:ext uri="{FF2B5EF4-FFF2-40B4-BE49-F238E27FC236}">
                <a16:creationId xmlns:a16="http://schemas.microsoft.com/office/drawing/2014/main" id="{463A8DFE-9B84-7F97-0E42-3F2074C39AE7}"/>
              </a:ext>
            </a:extLst>
          </p:cNvPr>
          <p:cNvGraphicFramePr>
            <a:graphicFrameLocks noGrp="1"/>
          </p:cNvGraphicFramePr>
          <p:nvPr/>
        </p:nvGraphicFramePr>
        <p:xfrm>
          <a:off x="838200" y="3768884"/>
          <a:ext cx="10515600" cy="464820"/>
        </p:xfrm>
        <a:graphic>
          <a:graphicData uri="http://schemas.openxmlformats.org/drawingml/2006/table">
            <a:tbl>
              <a:tblPr/>
              <a:tblGrid>
                <a:gridCol w="5257800">
                  <a:extLst>
                    <a:ext uri="{9D8B030D-6E8A-4147-A177-3AD203B41FA5}">
                      <a16:colId xmlns:a16="http://schemas.microsoft.com/office/drawing/2014/main" val="4216141161"/>
                    </a:ext>
                  </a:extLst>
                </a:gridCol>
                <a:gridCol w="5257800">
                  <a:extLst>
                    <a:ext uri="{9D8B030D-6E8A-4147-A177-3AD203B41FA5}">
                      <a16:colId xmlns:a16="http://schemas.microsoft.com/office/drawing/2014/main" val="1186919489"/>
                    </a:ext>
                  </a:extLst>
                </a:gridCol>
              </a:tblGrid>
              <a:tr h="0">
                <a:tc>
                  <a:txBody>
                    <a:bodyPr/>
                    <a:lstStyle/>
                    <a:p>
                      <a:r>
                        <a:rPr lang="ru-RU">
                          <a:effectLst/>
                        </a:rPr>
                        <a:t>3. Арбитражный процесс</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r>
                        <a:rPr lang="ru-RU" dirty="0">
                          <a:effectLst/>
                        </a:rPr>
                        <a:t>Процесс прохождения дел в арбитражных судах.</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1931543924"/>
                  </a:ext>
                </a:extLst>
              </a:tr>
            </a:tbl>
          </a:graphicData>
        </a:graphic>
      </p:graphicFrame>
      <p:graphicFrame>
        <p:nvGraphicFramePr>
          <p:cNvPr id="7" name="Таблица 6">
            <a:extLst>
              <a:ext uri="{FF2B5EF4-FFF2-40B4-BE49-F238E27FC236}">
                <a16:creationId xmlns:a16="http://schemas.microsoft.com/office/drawing/2014/main" id="{C1F2A844-753E-CE09-E3B8-55D73B820F28}"/>
              </a:ext>
            </a:extLst>
          </p:cNvPr>
          <p:cNvGraphicFramePr>
            <a:graphicFrameLocks noGrp="1"/>
          </p:cNvGraphicFramePr>
          <p:nvPr>
            <p:extLst>
              <p:ext uri="{D42A27DB-BD31-4B8C-83A1-F6EECF244321}">
                <p14:modId xmlns:p14="http://schemas.microsoft.com/office/powerpoint/2010/main" val="3532127538"/>
              </p:ext>
            </p:extLst>
          </p:nvPr>
        </p:nvGraphicFramePr>
        <p:xfrm>
          <a:off x="838200" y="4233704"/>
          <a:ext cx="10515600" cy="1392888"/>
        </p:xfrm>
        <a:graphic>
          <a:graphicData uri="http://schemas.openxmlformats.org/drawingml/2006/table">
            <a:tbl>
              <a:tblPr/>
              <a:tblGrid>
                <a:gridCol w="5257800">
                  <a:extLst>
                    <a:ext uri="{9D8B030D-6E8A-4147-A177-3AD203B41FA5}">
                      <a16:colId xmlns:a16="http://schemas.microsoft.com/office/drawing/2014/main" val="132192432"/>
                    </a:ext>
                  </a:extLst>
                </a:gridCol>
                <a:gridCol w="5257800">
                  <a:extLst>
                    <a:ext uri="{9D8B030D-6E8A-4147-A177-3AD203B41FA5}">
                      <a16:colId xmlns:a16="http://schemas.microsoft.com/office/drawing/2014/main" val="3610188006"/>
                    </a:ext>
                  </a:extLst>
                </a:gridCol>
              </a:tblGrid>
              <a:tr h="928068">
                <a:tc>
                  <a:txBody>
                    <a:bodyPr/>
                    <a:lstStyle/>
                    <a:p>
                      <a:r>
                        <a:rPr lang="ru-RU" b="0">
                          <a:effectLst/>
                        </a:rPr>
                        <a:t>4. Административное судопроизводство</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8F8F8"/>
                    </a:solidFill>
                  </a:tcPr>
                </a:tc>
                <a:tc>
                  <a:txBody>
                    <a:bodyPr/>
                    <a:lstStyle/>
                    <a:p>
                      <a:r>
                        <a:rPr lang="ru-RU" b="0">
                          <a:effectLst/>
                        </a:rPr>
                        <a:t>Судопроизводство по разрешению административных дел.</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8F8F8"/>
                    </a:solidFill>
                  </a:tcPr>
                </a:tc>
                <a:extLst>
                  <a:ext uri="{0D108BD9-81ED-4DB2-BD59-A6C34878D82A}">
                    <a16:rowId xmlns:a16="http://schemas.microsoft.com/office/drawing/2014/main" val="1763142648"/>
                  </a:ext>
                </a:extLst>
              </a:tr>
              <a:tr h="0">
                <a:tc>
                  <a:txBody>
                    <a:bodyPr/>
                    <a:lstStyle/>
                    <a:p>
                      <a:r>
                        <a:rPr lang="ru-RU">
                          <a:effectLst/>
                        </a:rPr>
                        <a:t>5. Конституционное судопроизводство</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tc>
                  <a:txBody>
                    <a:bodyPr/>
                    <a:lstStyle/>
                    <a:p>
                      <a:r>
                        <a:rPr lang="ru-RU" dirty="0">
                          <a:effectLst/>
                        </a:rPr>
                        <a:t>Судопроизводство в Конституционном суде.</a:t>
                      </a:r>
                    </a:p>
                  </a:txBody>
                  <a:tcPr marL="114300" marR="114300" marT="76200" marB="114300" anchor="ctr">
                    <a:lnL w="7620" cap="flat" cmpd="sng" algn="ctr">
                      <a:solidFill>
                        <a:srgbClr val="E9E9E9"/>
                      </a:solidFill>
                      <a:prstDash val="solid"/>
                      <a:round/>
                      <a:headEnd type="none" w="med" len="med"/>
                      <a:tailEnd type="none" w="med" len="med"/>
                    </a:lnL>
                    <a:lnR w="7620" cap="flat" cmpd="sng" algn="ctr">
                      <a:solidFill>
                        <a:srgbClr val="E9E9E9"/>
                      </a:solidFill>
                      <a:prstDash val="solid"/>
                      <a:round/>
                      <a:headEnd type="none" w="med" len="med"/>
                      <a:tailEnd type="none" w="med" len="med"/>
                    </a:lnR>
                    <a:lnT w="7620" cap="flat" cmpd="sng" algn="ctr">
                      <a:solidFill>
                        <a:srgbClr val="E9E9E9"/>
                      </a:solidFill>
                      <a:prstDash val="solid"/>
                      <a:round/>
                      <a:headEnd type="none" w="med" len="med"/>
                      <a:tailEnd type="none" w="med" len="med"/>
                    </a:lnT>
                    <a:lnB w="7620" cap="flat" cmpd="sng" algn="ctr">
                      <a:solidFill>
                        <a:srgbClr val="E9E9E9"/>
                      </a:solidFill>
                      <a:prstDash val="solid"/>
                      <a:round/>
                      <a:headEnd type="none" w="med" len="med"/>
                      <a:tailEnd type="none" w="med" len="med"/>
                    </a:lnB>
                    <a:solidFill>
                      <a:srgbClr val="FFFFFF"/>
                    </a:solidFill>
                  </a:tcPr>
                </a:tc>
                <a:extLst>
                  <a:ext uri="{0D108BD9-81ED-4DB2-BD59-A6C34878D82A}">
                    <a16:rowId xmlns:a16="http://schemas.microsoft.com/office/drawing/2014/main" val="4027209895"/>
                  </a:ext>
                </a:extLst>
              </a:tr>
            </a:tbl>
          </a:graphicData>
        </a:graphic>
      </p:graphicFrame>
    </p:spTree>
    <p:extLst>
      <p:ext uri="{BB962C8B-B14F-4D97-AF65-F5344CB8AC3E}">
        <p14:creationId xmlns:p14="http://schemas.microsoft.com/office/powerpoint/2010/main" val="362493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F15539-356E-27E0-F3AD-57E8142B5241}"/>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Частное и публичное право</a:t>
            </a:r>
          </a:p>
        </p:txBody>
      </p:sp>
      <p:sp>
        <p:nvSpPr>
          <p:cNvPr id="3" name="Объект 2">
            <a:extLst>
              <a:ext uri="{FF2B5EF4-FFF2-40B4-BE49-F238E27FC236}">
                <a16:creationId xmlns:a16="http://schemas.microsoft.com/office/drawing/2014/main" id="{69B331AD-3B55-F09E-9846-A15CD02A3265}"/>
              </a:ext>
            </a:extLst>
          </p:cNvPr>
          <p:cNvSpPr>
            <a:spLocks noGrp="1"/>
          </p:cNvSpPr>
          <p:nvPr>
            <p:ph idx="1"/>
          </p:nvPr>
        </p:nvSpPr>
        <p:spPr/>
        <p:txBody>
          <a:bodyPr>
            <a:normAutofit fontScale="92500"/>
          </a:bodyPr>
          <a:lstStyle/>
          <a:p>
            <a:pPr algn="just"/>
            <a:r>
              <a:rPr lang="ru-RU" sz="2400" dirty="0">
                <a:solidFill>
                  <a:schemeClr val="accent1">
                    <a:lumMod val="75000"/>
                  </a:schemeClr>
                </a:solidFill>
                <a:latin typeface="Georgia" panose="02040502050405020303" pitchFamily="18" charset="0"/>
              </a:rPr>
              <a:t>Существует и другое деление системы права — на частное и публичное.</a:t>
            </a:r>
          </a:p>
          <a:p>
            <a:pPr algn="just"/>
            <a:r>
              <a:rPr lang="ru-RU" sz="2400" b="1" dirty="0">
                <a:solidFill>
                  <a:schemeClr val="accent1">
                    <a:lumMod val="75000"/>
                  </a:schemeClr>
                </a:solidFill>
                <a:latin typeface="Georgia" panose="02040502050405020303" pitchFamily="18" charset="0"/>
              </a:rPr>
              <a:t>Публичное право </a:t>
            </a:r>
            <a:r>
              <a:rPr lang="ru-RU" sz="2400" dirty="0">
                <a:solidFill>
                  <a:schemeClr val="accent1">
                    <a:lumMod val="75000"/>
                  </a:schemeClr>
                </a:solidFill>
                <a:latin typeface="Georgia" panose="02040502050405020303" pitchFamily="18" charset="0"/>
              </a:rPr>
              <a:t>— это отрасли права, которые закрепляют порядок деятельности органов государственной власти и управления. Предметом правового регулирования являются неимущественные отношения.</a:t>
            </a:r>
          </a:p>
          <a:p>
            <a:pPr algn="just"/>
            <a:r>
              <a:rPr lang="ru-RU" sz="2400" b="1" dirty="0">
                <a:solidFill>
                  <a:schemeClr val="accent1">
                    <a:lumMod val="75000"/>
                  </a:schemeClr>
                </a:solidFill>
                <a:latin typeface="Georgia" panose="02040502050405020303" pitchFamily="18" charset="0"/>
              </a:rPr>
              <a:t>Основные отрасли публичного права </a:t>
            </a:r>
            <a:r>
              <a:rPr lang="ru-RU" sz="2400" dirty="0">
                <a:solidFill>
                  <a:schemeClr val="accent1">
                    <a:lumMod val="75000"/>
                  </a:schemeClr>
                </a:solidFill>
                <a:latin typeface="Georgia" panose="02040502050405020303" pitchFamily="18" charset="0"/>
              </a:rPr>
              <a:t>— международное публичное право, конституционное право, административное право, финансовое право, уголовное и уголовно-процессуальное право.</a:t>
            </a:r>
          </a:p>
          <a:p>
            <a:pPr algn="just"/>
            <a:r>
              <a:rPr lang="ru-RU" sz="2400" b="1" dirty="0">
                <a:solidFill>
                  <a:schemeClr val="accent1">
                    <a:lumMod val="75000"/>
                  </a:schemeClr>
                </a:solidFill>
                <a:latin typeface="Georgia" panose="02040502050405020303" pitchFamily="18" charset="0"/>
              </a:rPr>
              <a:t>Частное право </a:t>
            </a:r>
            <a:r>
              <a:rPr lang="ru-RU" sz="2400" dirty="0">
                <a:solidFill>
                  <a:schemeClr val="accent1">
                    <a:lumMod val="75000"/>
                  </a:schemeClr>
                </a:solidFill>
                <a:latin typeface="Georgia" panose="02040502050405020303" pitchFamily="18" charset="0"/>
              </a:rPr>
              <a:t>— это отрасли права, которые охраняют и регулируют отношения частных дел. Предметом правового регулирования являются имущественные и неимущественные отношения.</a:t>
            </a:r>
          </a:p>
          <a:p>
            <a:pPr algn="just"/>
            <a:r>
              <a:rPr lang="ru-RU" sz="2400" b="1" dirty="0">
                <a:solidFill>
                  <a:schemeClr val="accent1">
                    <a:lumMod val="75000"/>
                  </a:schemeClr>
                </a:solidFill>
                <a:latin typeface="Georgia" panose="02040502050405020303" pitchFamily="18" charset="0"/>
              </a:rPr>
              <a:t>Основные отрасли частного права </a:t>
            </a:r>
            <a:r>
              <a:rPr lang="ru-RU" sz="2400" dirty="0">
                <a:solidFill>
                  <a:schemeClr val="accent1">
                    <a:lumMod val="75000"/>
                  </a:schemeClr>
                </a:solidFill>
                <a:latin typeface="Georgia" panose="02040502050405020303" pitchFamily="18" charset="0"/>
              </a:rPr>
              <a:t>— гражданское право, предпринимательское право, трудовое право и семейное право.</a:t>
            </a:r>
          </a:p>
          <a:p>
            <a:pPr algn="just"/>
            <a:endParaRPr lang="ru-RU" sz="1400" dirty="0"/>
          </a:p>
        </p:txBody>
      </p:sp>
    </p:spTree>
    <p:extLst>
      <p:ext uri="{BB962C8B-B14F-4D97-AF65-F5344CB8AC3E}">
        <p14:creationId xmlns:p14="http://schemas.microsoft.com/office/powerpoint/2010/main" val="3223854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AC18FB-B741-5ED8-8D3D-58272968B983}"/>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Источники права</a:t>
            </a:r>
          </a:p>
        </p:txBody>
      </p:sp>
      <p:sp>
        <p:nvSpPr>
          <p:cNvPr id="3" name="Объект 2">
            <a:extLst>
              <a:ext uri="{FF2B5EF4-FFF2-40B4-BE49-F238E27FC236}">
                <a16:creationId xmlns:a16="http://schemas.microsoft.com/office/drawing/2014/main" id="{E14E001E-D63E-DFAB-FDC7-256A8EFF2A36}"/>
              </a:ext>
            </a:extLst>
          </p:cNvPr>
          <p:cNvSpPr>
            <a:spLocks noGrp="1"/>
          </p:cNvSpPr>
          <p:nvPr>
            <p:ph idx="1"/>
          </p:nvPr>
        </p:nvSpPr>
        <p:spPr/>
        <p:txBody>
          <a:bodyPr>
            <a:normAutofit/>
          </a:bodyPr>
          <a:lstStyle/>
          <a:p>
            <a:pPr algn="just" fontAlgn="base"/>
            <a:r>
              <a:rPr lang="ru-RU" dirty="0">
                <a:solidFill>
                  <a:schemeClr val="accent1">
                    <a:lumMod val="75000"/>
                  </a:schemeClr>
                </a:solidFill>
                <a:latin typeface="Georgia" panose="02040502050405020303" pitchFamily="18" charset="0"/>
              </a:rPr>
              <a:t>Для того чтобы правило поведения стало юридической нормой, оно должно быть облечено в определенную юридическую форму. Это происходит в результате правотворческой деятельности государства, с помощью которой воля законодателя находит свое выражение в том или ином правовом акте, который и становится обязательным для исполнения.</a:t>
            </a:r>
          </a:p>
          <a:p>
            <a:pPr algn="just" fontAlgn="base"/>
            <a:r>
              <a:rPr lang="ru-RU" b="1" dirty="0">
                <a:solidFill>
                  <a:schemeClr val="accent1">
                    <a:lumMod val="75000"/>
                  </a:schemeClr>
                </a:solidFill>
                <a:latin typeface="Georgia" panose="02040502050405020303" pitchFamily="18" charset="0"/>
              </a:rPr>
              <a:t>Источник (форма) права </a:t>
            </a:r>
            <a:r>
              <a:rPr lang="ru-RU" dirty="0">
                <a:solidFill>
                  <a:schemeClr val="accent1">
                    <a:lumMod val="75000"/>
                  </a:schemeClr>
                </a:solidFill>
                <a:latin typeface="Georgia" panose="02040502050405020303" pitchFamily="18" charset="0"/>
              </a:rPr>
              <a:t>– это внешние официально-документальные формы выражения и закрепления норм права, исходящие от государства.</a:t>
            </a:r>
            <a:endParaRPr lang="ru-RU" dirty="0"/>
          </a:p>
        </p:txBody>
      </p:sp>
    </p:spTree>
    <p:extLst>
      <p:ext uri="{BB962C8B-B14F-4D97-AF65-F5344CB8AC3E}">
        <p14:creationId xmlns:p14="http://schemas.microsoft.com/office/powerpoint/2010/main" val="296615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320956-4431-B84E-46E2-EECDD757554D}"/>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Виды источников права</a:t>
            </a:r>
            <a:endParaRPr lang="ru-RU" dirty="0"/>
          </a:p>
        </p:txBody>
      </p:sp>
      <p:sp>
        <p:nvSpPr>
          <p:cNvPr id="3" name="Объект 2">
            <a:extLst>
              <a:ext uri="{FF2B5EF4-FFF2-40B4-BE49-F238E27FC236}">
                <a16:creationId xmlns:a16="http://schemas.microsoft.com/office/drawing/2014/main" id="{C4F6FD5E-5F4E-9DBC-CE0A-48B11624E795}"/>
              </a:ext>
            </a:extLst>
          </p:cNvPr>
          <p:cNvSpPr>
            <a:spLocks noGrp="1"/>
          </p:cNvSpPr>
          <p:nvPr>
            <p:ph idx="1"/>
          </p:nvPr>
        </p:nvSpPr>
        <p:spPr/>
        <p:txBody>
          <a:bodyPr>
            <a:normAutofit fontScale="92500"/>
          </a:bodyPr>
          <a:lstStyle/>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Правовой обычай (обычное/обыкновенное право) </a:t>
            </a:r>
            <a:r>
              <a:rPr lang="ru-RU" dirty="0">
                <a:solidFill>
                  <a:schemeClr val="accent1">
                    <a:lumMod val="75000"/>
                  </a:schemeClr>
                </a:solidFill>
                <a:latin typeface="Georgia" panose="02040502050405020303" pitchFamily="18" charset="0"/>
              </a:rPr>
              <a:t>– нормы, которые сложились в обществе независимо, приобрели в сознании людей обязательное значение, а в последствие получили официальное одобрение государства в качестве источника права. </a:t>
            </a:r>
          </a:p>
          <a:p>
            <a:pPr marL="0" indent="0" algn="just" fontAlgn="base">
              <a:buNone/>
            </a:pPr>
            <a:r>
              <a:rPr lang="ru-RU" dirty="0">
                <a:solidFill>
                  <a:schemeClr val="accent1">
                    <a:lumMod val="75000"/>
                  </a:schemeClr>
                </a:solidFill>
                <a:latin typeface="Georgia" panose="02040502050405020303" pitchFamily="18" charset="0"/>
              </a:rPr>
              <a:t>   Например: законы Ману, Русская Правда и Салическая правда.</a:t>
            </a:r>
          </a:p>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Судебный прецедент </a:t>
            </a:r>
            <a:r>
              <a:rPr lang="ru-RU" dirty="0">
                <a:solidFill>
                  <a:schemeClr val="accent1">
                    <a:lumMod val="75000"/>
                  </a:schemeClr>
                </a:solidFill>
                <a:latin typeface="Georgia" panose="02040502050405020303" pitchFamily="18" charset="0"/>
              </a:rPr>
              <a:t>– источник права, представляющий собой решение по конкретному судебному делу, которое впоследствии принимается за общее обязательное правило при разрешении всех аналогичных дел.</a:t>
            </a:r>
          </a:p>
          <a:p>
            <a:endParaRPr lang="ru-RU" dirty="0"/>
          </a:p>
        </p:txBody>
      </p:sp>
    </p:spTree>
    <p:extLst>
      <p:ext uri="{BB962C8B-B14F-4D97-AF65-F5344CB8AC3E}">
        <p14:creationId xmlns:p14="http://schemas.microsoft.com/office/powerpoint/2010/main" val="3358722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CD7E20-CD2A-3560-1791-E02AD52156B9}"/>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Виды источников права</a:t>
            </a:r>
            <a:endParaRPr lang="ru-RU" dirty="0"/>
          </a:p>
        </p:txBody>
      </p:sp>
      <p:sp>
        <p:nvSpPr>
          <p:cNvPr id="3" name="Объект 2">
            <a:extLst>
              <a:ext uri="{FF2B5EF4-FFF2-40B4-BE49-F238E27FC236}">
                <a16:creationId xmlns:a16="http://schemas.microsoft.com/office/drawing/2014/main" id="{86683EDC-11FA-6DEF-56E5-704F4BD3D178}"/>
              </a:ext>
            </a:extLst>
          </p:cNvPr>
          <p:cNvSpPr>
            <a:spLocks noGrp="1"/>
          </p:cNvSpPr>
          <p:nvPr>
            <p:ph idx="1"/>
          </p:nvPr>
        </p:nvSpPr>
        <p:spPr>
          <a:xfrm>
            <a:off x="838200" y="1825624"/>
            <a:ext cx="10515600" cy="4547183"/>
          </a:xfrm>
        </p:spPr>
        <p:txBody>
          <a:bodyPr>
            <a:normAutofit fontScale="92500" lnSpcReduction="10000"/>
          </a:bodyPr>
          <a:lstStyle/>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Священные книги </a:t>
            </a:r>
            <a:r>
              <a:rPr lang="ru-RU" dirty="0">
                <a:solidFill>
                  <a:schemeClr val="accent1">
                    <a:lumMod val="75000"/>
                  </a:schemeClr>
                </a:solidFill>
                <a:latin typeface="Georgia" panose="02040502050405020303" pitchFamily="18" charset="0"/>
              </a:rPr>
              <a:t>– сакральные тексты, излагающие религиозные нормы, которым государством придан общеобязательный статус. Например: Библия, Коран и др.</a:t>
            </a:r>
          </a:p>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Нормативный договор </a:t>
            </a:r>
            <a:r>
              <a:rPr lang="ru-RU" dirty="0">
                <a:solidFill>
                  <a:schemeClr val="accent1">
                    <a:lumMod val="75000"/>
                  </a:schemeClr>
                </a:solidFill>
                <a:latin typeface="Georgia" panose="02040502050405020303" pitchFamily="18" charset="0"/>
              </a:rPr>
              <a:t>– это соглашение между двумя и более субъектами правотворчества, регламентирующее взаимные права и обязанности, носящее нормативный характер.</a:t>
            </a:r>
          </a:p>
          <a:p>
            <a:pPr algn="just"/>
            <a:r>
              <a:rPr lang="ru-RU" b="1" dirty="0">
                <a:solidFill>
                  <a:schemeClr val="accent1">
                    <a:lumMod val="75000"/>
                  </a:schemeClr>
                </a:solidFill>
                <a:latin typeface="Georgia" panose="02040502050405020303" pitchFamily="18" charset="0"/>
              </a:rPr>
              <a:t>Нормативный правовой акт </a:t>
            </a:r>
            <a:r>
              <a:rPr lang="ru-RU" dirty="0">
                <a:solidFill>
                  <a:schemeClr val="accent1">
                    <a:lumMod val="75000"/>
                  </a:schemeClr>
                </a:solidFill>
                <a:latin typeface="Georgia" panose="02040502050405020303" pitchFamily="18" charset="0"/>
              </a:rPr>
              <a:t>– самый распространенный источник права, официальный письменный документ, который содержит нормы права. Например: конституция государства, иные законы, система подзаконных актов (постановления правительства, приказы и инструкции министерств, ведомств, решения местных органов власти), содержащие нормы поведения, общие правила.</a:t>
            </a:r>
          </a:p>
          <a:p>
            <a:endParaRPr lang="ru-RU" dirty="0"/>
          </a:p>
        </p:txBody>
      </p:sp>
    </p:spTree>
    <p:extLst>
      <p:ext uri="{BB962C8B-B14F-4D97-AF65-F5344CB8AC3E}">
        <p14:creationId xmlns:p14="http://schemas.microsoft.com/office/powerpoint/2010/main" val="318719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46C094-DBF2-743C-47E0-E4F8A4BE9342}"/>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Нормативно-правовой акт</a:t>
            </a:r>
            <a:br>
              <a:rPr lang="ru-RU" b="1" dirty="0">
                <a:solidFill>
                  <a:schemeClr val="accent1">
                    <a:lumMod val="75000"/>
                  </a:schemeClr>
                </a:solidFill>
                <a:latin typeface="Georgia" panose="02040502050405020303" pitchFamily="18" charset="0"/>
              </a:rPr>
            </a:br>
            <a:r>
              <a:rPr lang="ru-RU" b="1" dirty="0">
                <a:solidFill>
                  <a:schemeClr val="accent1">
                    <a:lumMod val="75000"/>
                  </a:schemeClr>
                </a:solidFill>
                <a:latin typeface="Georgia" panose="02040502050405020303" pitchFamily="18" charset="0"/>
              </a:rPr>
              <a:t>(НПА)</a:t>
            </a:r>
          </a:p>
        </p:txBody>
      </p:sp>
      <p:sp>
        <p:nvSpPr>
          <p:cNvPr id="3" name="Объект 2">
            <a:extLst>
              <a:ext uri="{FF2B5EF4-FFF2-40B4-BE49-F238E27FC236}">
                <a16:creationId xmlns:a16="http://schemas.microsoft.com/office/drawing/2014/main" id="{85122BCB-95C2-FED0-4D56-92BE6B602D2E}"/>
              </a:ext>
            </a:extLst>
          </p:cNvPr>
          <p:cNvSpPr>
            <a:spLocks noGrp="1"/>
          </p:cNvSpPr>
          <p:nvPr>
            <p:ph idx="1"/>
          </p:nvPr>
        </p:nvSpPr>
        <p:spPr>
          <a:xfrm>
            <a:off x="850641" y="2155371"/>
            <a:ext cx="5718110" cy="3993600"/>
          </a:xfrm>
        </p:spPr>
        <p:txBody>
          <a:bodyPr/>
          <a:lstStyle/>
          <a:p>
            <a:pPr algn="just"/>
            <a:r>
              <a:rPr lang="ru-RU" b="1" dirty="0">
                <a:solidFill>
                  <a:schemeClr val="accent1">
                    <a:lumMod val="75000"/>
                  </a:schemeClr>
                </a:solidFill>
                <a:latin typeface="Georgia" panose="02040502050405020303" pitchFamily="18" charset="0"/>
              </a:rPr>
              <a:t>Нормативно-правовой акт </a:t>
            </a:r>
            <a:r>
              <a:rPr lang="ru-RU" dirty="0">
                <a:solidFill>
                  <a:schemeClr val="accent1">
                    <a:lumMod val="75000"/>
                  </a:schemeClr>
                </a:solidFill>
                <a:latin typeface="Georgia" panose="02040502050405020303" pitchFamily="18" charset="0"/>
              </a:rPr>
              <a:t>— это изданный компетентным (т.е. имеющим на это право) государственным органом документ, содержащий правила поведения, обязательные для тех лиц и/или организаций, которым он адресован.</a:t>
            </a:r>
          </a:p>
        </p:txBody>
      </p:sp>
      <p:pic>
        <p:nvPicPr>
          <p:cNvPr id="3074" name="Picture 2" descr="Нормативные правовые акты (НПА) — что это такое, их виды и примеры НПА в РФ">
            <a:extLst>
              <a:ext uri="{FF2B5EF4-FFF2-40B4-BE49-F238E27FC236}">
                <a16:creationId xmlns:a16="http://schemas.microsoft.com/office/drawing/2014/main" id="{EC00E000-84EB-7CD0-651D-EC260F2AC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558" y="2565918"/>
            <a:ext cx="3814166" cy="266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75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EDAF330-45FB-442C-9C25-2DA81791A52C}"/>
              </a:ext>
            </a:extLst>
          </p:cNvPr>
          <p:cNvSpPr>
            <a:spLocks noGrp="1"/>
          </p:cNvSpPr>
          <p:nvPr>
            <p:ph idx="1"/>
          </p:nvPr>
        </p:nvSpPr>
        <p:spPr>
          <a:xfrm>
            <a:off x="838200" y="709127"/>
            <a:ext cx="10515600" cy="5467836"/>
          </a:xfrm>
        </p:spPr>
        <p:txBody>
          <a:bodyPr>
            <a:normAutofit fontScale="77500" lnSpcReduction="20000"/>
          </a:bodyPr>
          <a:lstStyle/>
          <a:p>
            <a:pPr algn="just" fontAlgn="base"/>
            <a:r>
              <a:rPr lang="ru-RU" sz="3100" dirty="0">
                <a:solidFill>
                  <a:schemeClr val="accent1">
                    <a:lumMod val="75000"/>
                  </a:schemeClr>
                </a:solidFill>
                <a:latin typeface="Georgia" panose="02040502050405020303" pitchFamily="18" charset="0"/>
              </a:rPr>
              <a:t>Поскольку Россия относится к </a:t>
            </a:r>
            <a:r>
              <a:rPr lang="ru-RU" sz="3100" i="1" dirty="0">
                <a:solidFill>
                  <a:schemeClr val="accent1">
                    <a:lumMod val="75000"/>
                  </a:schemeClr>
                </a:solidFill>
                <a:latin typeface="Georgia" panose="02040502050405020303" pitchFamily="18" charset="0"/>
              </a:rPr>
              <a:t>романо-германской правовой семье</a:t>
            </a:r>
            <a:r>
              <a:rPr lang="ru-RU" sz="3100" dirty="0">
                <a:solidFill>
                  <a:schemeClr val="accent1">
                    <a:lumMod val="75000"/>
                  </a:schemeClr>
                </a:solidFill>
                <a:latin typeface="Georgia" panose="02040502050405020303" pitchFamily="18" charset="0"/>
              </a:rPr>
              <a:t>, то в России главенствующим источником права является </a:t>
            </a:r>
            <a:r>
              <a:rPr lang="ru-RU" sz="3100" b="1" dirty="0">
                <a:solidFill>
                  <a:schemeClr val="accent1">
                    <a:lumMod val="75000"/>
                  </a:schemeClr>
                </a:solidFill>
                <a:latin typeface="Georgia" panose="02040502050405020303" pitchFamily="18" charset="0"/>
              </a:rPr>
              <a:t>нормативный правовой акт.</a:t>
            </a:r>
            <a:r>
              <a:rPr lang="ru-RU" sz="3100" dirty="0">
                <a:solidFill>
                  <a:schemeClr val="accent1">
                    <a:lumMod val="75000"/>
                  </a:schemeClr>
                </a:solidFill>
                <a:latin typeface="Georgia" panose="02040502050405020303" pitchFamily="18" charset="0"/>
              </a:rPr>
              <a:t> </a:t>
            </a:r>
          </a:p>
          <a:p>
            <a:pPr algn="just" fontAlgn="base"/>
            <a:r>
              <a:rPr lang="ru-RU" sz="3100" dirty="0">
                <a:solidFill>
                  <a:schemeClr val="accent1">
                    <a:lumMod val="75000"/>
                  </a:schemeClr>
                </a:solidFill>
                <a:latin typeface="Georgia" panose="02040502050405020303" pitchFamily="18" charset="0"/>
              </a:rPr>
              <a:t>В самом общем виде иерархическую систему НПА России можно представить следующим образом:</a:t>
            </a:r>
          </a:p>
          <a:p>
            <a:pPr marL="0" indent="0" algn="just" fontAlgn="base">
              <a:buNone/>
            </a:pPr>
            <a:endParaRPr lang="ru-RU" sz="3100" dirty="0">
              <a:solidFill>
                <a:schemeClr val="accent1">
                  <a:lumMod val="75000"/>
                </a:schemeClr>
              </a:solidFill>
              <a:latin typeface="Georgia" panose="02040502050405020303" pitchFamily="18" charset="0"/>
            </a:endParaRPr>
          </a:p>
          <a:p>
            <a:pPr marL="0" indent="0" algn="l" fontAlgn="base">
              <a:buNone/>
            </a:pPr>
            <a:r>
              <a:rPr lang="ru-RU" sz="3100" dirty="0">
                <a:solidFill>
                  <a:schemeClr val="accent1">
                    <a:lumMod val="75000"/>
                  </a:schemeClr>
                </a:solidFill>
                <a:latin typeface="Georgia" panose="02040502050405020303" pitchFamily="18" charset="0"/>
              </a:rPr>
              <a:t>0. Международные акты*</a:t>
            </a:r>
          </a:p>
          <a:p>
            <a:pPr algn="l" fontAlgn="base">
              <a:buFont typeface="+mj-lt"/>
              <a:buAutoNum type="arabicPeriod"/>
            </a:pPr>
            <a:r>
              <a:rPr lang="ru-RU" sz="3100" dirty="0">
                <a:solidFill>
                  <a:schemeClr val="accent1">
                    <a:lumMod val="75000"/>
                  </a:schemeClr>
                </a:solidFill>
                <a:latin typeface="Georgia" panose="02040502050405020303" pitchFamily="18" charset="0"/>
              </a:rPr>
              <a:t> Конституция РФ</a:t>
            </a:r>
          </a:p>
          <a:p>
            <a:pPr algn="l" fontAlgn="base">
              <a:buFont typeface="+mj-lt"/>
              <a:buAutoNum type="arabicPeriod"/>
            </a:pPr>
            <a:r>
              <a:rPr lang="ru-RU" sz="3100" dirty="0">
                <a:solidFill>
                  <a:schemeClr val="accent1">
                    <a:lumMod val="75000"/>
                  </a:schemeClr>
                </a:solidFill>
                <a:latin typeface="Georgia" panose="02040502050405020303" pitchFamily="18" charset="0"/>
              </a:rPr>
              <a:t> Федеральный конституционный закон</a:t>
            </a:r>
          </a:p>
          <a:p>
            <a:pPr algn="l" fontAlgn="base">
              <a:buFont typeface="+mj-lt"/>
              <a:buAutoNum type="arabicPeriod"/>
            </a:pPr>
            <a:r>
              <a:rPr lang="ru-RU" sz="3100" dirty="0">
                <a:solidFill>
                  <a:schemeClr val="accent1">
                    <a:lumMod val="75000"/>
                  </a:schemeClr>
                </a:solidFill>
                <a:latin typeface="Georgia" panose="02040502050405020303" pitchFamily="18" charset="0"/>
              </a:rPr>
              <a:t> Федеральный закон</a:t>
            </a:r>
          </a:p>
          <a:p>
            <a:pPr algn="l" fontAlgn="base">
              <a:buFont typeface="+mj-lt"/>
              <a:buAutoNum type="arabicPeriod"/>
            </a:pPr>
            <a:r>
              <a:rPr lang="ru-RU" sz="3100" dirty="0">
                <a:solidFill>
                  <a:schemeClr val="accent1">
                    <a:lumMod val="75000"/>
                  </a:schemeClr>
                </a:solidFill>
                <a:latin typeface="Georgia" panose="02040502050405020303" pitchFamily="18" charset="0"/>
              </a:rPr>
              <a:t> Подзаконный акт федеральных органов власти (указы правительства, указы президента и др.)</a:t>
            </a:r>
          </a:p>
          <a:p>
            <a:pPr algn="l" fontAlgn="base">
              <a:buFont typeface="+mj-lt"/>
              <a:buAutoNum type="arabicPeriod"/>
            </a:pPr>
            <a:r>
              <a:rPr lang="ru-RU" sz="3100" dirty="0">
                <a:solidFill>
                  <a:schemeClr val="accent1">
                    <a:lumMod val="75000"/>
                  </a:schemeClr>
                </a:solidFill>
                <a:latin typeface="Georgia" panose="02040502050405020303" pitchFamily="18" charset="0"/>
              </a:rPr>
              <a:t> Законы субъектов РФ</a:t>
            </a:r>
          </a:p>
          <a:p>
            <a:pPr algn="l" fontAlgn="base">
              <a:buFont typeface="+mj-lt"/>
              <a:buAutoNum type="arabicPeriod"/>
            </a:pPr>
            <a:r>
              <a:rPr lang="ru-RU" sz="3100" dirty="0">
                <a:solidFill>
                  <a:schemeClr val="accent1">
                    <a:lumMod val="75000"/>
                  </a:schemeClr>
                </a:solidFill>
                <a:latin typeface="Georgia" panose="02040502050405020303" pitchFamily="18" charset="0"/>
              </a:rPr>
              <a:t> Акты местного самоуправления</a:t>
            </a:r>
          </a:p>
          <a:p>
            <a:pPr algn="l" fontAlgn="base">
              <a:buFont typeface="+mj-lt"/>
              <a:buAutoNum type="arabicPeriod"/>
            </a:pPr>
            <a:r>
              <a:rPr lang="ru-RU" sz="3100" dirty="0">
                <a:solidFill>
                  <a:schemeClr val="accent1">
                    <a:lumMod val="75000"/>
                  </a:schemeClr>
                </a:solidFill>
                <a:latin typeface="Georgia" panose="02040502050405020303" pitchFamily="18" charset="0"/>
              </a:rPr>
              <a:t> Локальные нормативные акты (внутренние акты предприятий, учреждений)</a:t>
            </a:r>
          </a:p>
          <a:p>
            <a:endParaRPr lang="ru-RU" dirty="0"/>
          </a:p>
        </p:txBody>
      </p:sp>
    </p:spTree>
    <p:extLst>
      <p:ext uri="{BB962C8B-B14F-4D97-AF65-F5344CB8AC3E}">
        <p14:creationId xmlns:p14="http://schemas.microsoft.com/office/powerpoint/2010/main" val="363425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BD88A6-42A0-2D69-AC05-BB4F31104796}"/>
              </a:ext>
            </a:extLst>
          </p:cNvPr>
          <p:cNvSpPr>
            <a:spLocks noGrp="1"/>
          </p:cNvSpPr>
          <p:nvPr>
            <p:ph type="title"/>
          </p:nvPr>
        </p:nvSpPr>
        <p:spPr>
          <a:xfrm>
            <a:off x="838200" y="327803"/>
            <a:ext cx="10515600" cy="1109112"/>
          </a:xfrm>
        </p:spPr>
        <p:txBody>
          <a:bodyPr/>
          <a:lstStyle/>
          <a:p>
            <a:pPr algn="ctr"/>
            <a:r>
              <a:rPr lang="ru-RU" b="1" dirty="0">
                <a:solidFill>
                  <a:schemeClr val="accent1">
                    <a:lumMod val="75000"/>
                  </a:schemeClr>
                </a:solidFill>
                <a:latin typeface="Georgia" panose="02040502050405020303" pitchFamily="18" charset="0"/>
              </a:rPr>
              <a:t>Юридическая сила НПА</a:t>
            </a:r>
          </a:p>
        </p:txBody>
      </p:sp>
      <p:sp>
        <p:nvSpPr>
          <p:cNvPr id="3" name="Объект 2">
            <a:extLst>
              <a:ext uri="{FF2B5EF4-FFF2-40B4-BE49-F238E27FC236}">
                <a16:creationId xmlns:a16="http://schemas.microsoft.com/office/drawing/2014/main" id="{74622102-DF7C-2BFD-DE6C-D65FFE72FF96}"/>
              </a:ext>
            </a:extLst>
          </p:cNvPr>
          <p:cNvSpPr>
            <a:spLocks noGrp="1"/>
          </p:cNvSpPr>
          <p:nvPr>
            <p:ph idx="1"/>
          </p:nvPr>
        </p:nvSpPr>
        <p:spPr/>
        <p:txBody>
          <a:bodyPr>
            <a:normAutofit fontScale="92500"/>
          </a:bodyPr>
          <a:lstStyle/>
          <a:p>
            <a:pPr algn="just"/>
            <a:r>
              <a:rPr lang="ru-RU" dirty="0">
                <a:solidFill>
                  <a:schemeClr val="accent1">
                    <a:lumMod val="75000"/>
                  </a:schemeClr>
                </a:solidFill>
                <a:latin typeface="Georgia" panose="02040502050405020303" pitchFamily="18" charset="0"/>
              </a:rPr>
              <a:t>Любой нормативно-правовой акт обладает определенной юридической силой. </a:t>
            </a:r>
          </a:p>
          <a:p>
            <a:pPr algn="just"/>
            <a:r>
              <a:rPr lang="ru-RU" dirty="0">
                <a:solidFill>
                  <a:schemeClr val="accent1">
                    <a:lumMod val="75000"/>
                  </a:schemeClr>
                </a:solidFill>
                <a:latin typeface="Georgia" panose="02040502050405020303" pitchFamily="18" charset="0"/>
              </a:rPr>
              <a:t>Юридическая сила нормативно-правового акта показывает его место в иерархии всех нормативно-правовых актов, которая, в свою очередь, зависит от места государственного органа, принявшего этот акт, в общей системе органов государства. </a:t>
            </a:r>
          </a:p>
          <a:p>
            <a:pPr algn="just"/>
            <a:r>
              <a:rPr lang="ru-RU" dirty="0">
                <a:solidFill>
                  <a:schemeClr val="accent1">
                    <a:lumMod val="75000"/>
                  </a:schemeClr>
                </a:solidFill>
                <a:latin typeface="Georgia" panose="02040502050405020303" pitchFamily="18" charset="0"/>
              </a:rPr>
              <a:t>В зависимости от юридической силы все нормативно-правовые акты делятся на </a:t>
            </a:r>
            <a:r>
              <a:rPr lang="ru-RU" i="1" dirty="0">
                <a:solidFill>
                  <a:schemeClr val="accent1">
                    <a:lumMod val="75000"/>
                  </a:schemeClr>
                </a:solidFill>
                <a:latin typeface="Georgia" panose="02040502050405020303" pitchFamily="18" charset="0"/>
              </a:rPr>
              <a:t>две группы</a:t>
            </a:r>
            <a:r>
              <a:rPr lang="ru-RU" dirty="0">
                <a:solidFill>
                  <a:schemeClr val="accent1">
                    <a:lumMod val="75000"/>
                  </a:schemeClr>
                </a:solidFill>
                <a:latin typeface="Georgia" panose="02040502050405020303" pitchFamily="18" charset="0"/>
              </a:rPr>
              <a:t>: </a:t>
            </a:r>
          </a:p>
          <a:p>
            <a:pPr algn="just"/>
            <a:r>
              <a:rPr lang="ru-RU" dirty="0">
                <a:solidFill>
                  <a:schemeClr val="accent1">
                    <a:lumMod val="75000"/>
                  </a:schemeClr>
                </a:solidFill>
                <a:latin typeface="Georgia" panose="02040502050405020303" pitchFamily="18" charset="0"/>
              </a:rPr>
              <a:t>1) законы; </a:t>
            </a:r>
          </a:p>
          <a:p>
            <a:pPr algn="just"/>
            <a:r>
              <a:rPr lang="ru-RU" dirty="0">
                <a:solidFill>
                  <a:schemeClr val="accent1">
                    <a:lumMod val="75000"/>
                  </a:schemeClr>
                </a:solidFill>
                <a:latin typeface="Georgia" panose="02040502050405020303" pitchFamily="18" charset="0"/>
              </a:rPr>
              <a:t>2) подзаконные нормативные акты.</a:t>
            </a:r>
          </a:p>
        </p:txBody>
      </p:sp>
    </p:spTree>
    <p:extLst>
      <p:ext uri="{BB962C8B-B14F-4D97-AF65-F5344CB8AC3E}">
        <p14:creationId xmlns:p14="http://schemas.microsoft.com/office/powerpoint/2010/main" val="359045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94268D-F4C7-BA0D-8E36-C769AB2EAD25}"/>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«Общество» в широком смысле</a:t>
            </a:r>
            <a:endParaRPr lang="ru-RU" dirty="0"/>
          </a:p>
        </p:txBody>
      </p:sp>
      <p:sp>
        <p:nvSpPr>
          <p:cNvPr id="3" name="Объект 2">
            <a:extLst>
              <a:ext uri="{FF2B5EF4-FFF2-40B4-BE49-F238E27FC236}">
                <a16:creationId xmlns:a16="http://schemas.microsoft.com/office/drawing/2014/main" id="{FCAB0FC1-E810-9D50-5CF4-EC9FF29481FA}"/>
              </a:ext>
            </a:extLst>
          </p:cNvPr>
          <p:cNvSpPr>
            <a:spLocks noGrp="1"/>
          </p:cNvSpPr>
          <p:nvPr>
            <p:ph idx="1"/>
          </p:nvPr>
        </p:nvSpPr>
        <p:spPr>
          <a:xfrm>
            <a:off x="4505908" y="1825625"/>
            <a:ext cx="7081157" cy="4351338"/>
          </a:xfrm>
        </p:spPr>
        <p:txBody>
          <a:bodyPr>
            <a:normAutofit fontScale="92500"/>
          </a:bodyPr>
          <a:lstStyle/>
          <a:p>
            <a:r>
              <a:rPr lang="ru-RU" dirty="0">
                <a:solidFill>
                  <a:schemeClr val="accent1">
                    <a:lumMod val="75000"/>
                  </a:schemeClr>
                </a:solidFill>
                <a:latin typeface="Georgia" panose="02040502050405020303" pitchFamily="18" charset="0"/>
              </a:rPr>
              <a:t>1) это обособившаяся от природы, но тесно связанная с ней часть материального мира, которая состоит из индивидуумов, обладающих волей и сознанием, и включает в себя способы взаимодействия людей и формы их объединения.</a:t>
            </a:r>
          </a:p>
          <a:p>
            <a:endParaRPr lang="ru-RU" dirty="0">
              <a:solidFill>
                <a:schemeClr val="accent1">
                  <a:lumMod val="75000"/>
                </a:schemeClr>
              </a:solidFill>
              <a:latin typeface="Georgia" panose="02040502050405020303" pitchFamily="18" charset="0"/>
            </a:endParaRPr>
          </a:p>
          <a:p>
            <a:r>
              <a:rPr lang="ru-RU" dirty="0">
                <a:solidFill>
                  <a:schemeClr val="accent1">
                    <a:lumMod val="75000"/>
                  </a:schemeClr>
                </a:solidFill>
                <a:latin typeface="Georgia" panose="02040502050405020303" pitchFamily="18" charset="0"/>
              </a:rPr>
              <a:t>Также в широком смысле можно сказать, что общество –  это всё человечество в прошлом, современности и перспективе.</a:t>
            </a:r>
          </a:p>
        </p:txBody>
      </p:sp>
      <p:pic>
        <p:nvPicPr>
          <p:cNvPr id="4" name="Рисунок 3">
            <a:extLst>
              <a:ext uri="{FF2B5EF4-FFF2-40B4-BE49-F238E27FC236}">
                <a16:creationId xmlns:a16="http://schemas.microsoft.com/office/drawing/2014/main" id="{2D384FD2-52A5-CD2B-9123-65EA423ABB6F}"/>
              </a:ext>
            </a:extLst>
          </p:cNvPr>
          <p:cNvPicPr>
            <a:picLocks noChangeAspect="1"/>
          </p:cNvPicPr>
          <p:nvPr/>
        </p:nvPicPr>
        <p:blipFill>
          <a:blip r:embed="rId2"/>
          <a:stretch>
            <a:fillRect/>
          </a:stretch>
        </p:blipFill>
        <p:spPr>
          <a:xfrm>
            <a:off x="-1" y="2536388"/>
            <a:ext cx="4272643" cy="2929812"/>
          </a:xfrm>
          <a:prstGeom prst="rect">
            <a:avLst/>
          </a:prstGeom>
        </p:spPr>
      </p:pic>
    </p:spTree>
    <p:extLst>
      <p:ext uri="{BB962C8B-B14F-4D97-AF65-F5344CB8AC3E}">
        <p14:creationId xmlns:p14="http://schemas.microsoft.com/office/powerpoint/2010/main" val="213139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EC9D9CE-587D-CC41-BD2E-6C8854B9C514}"/>
              </a:ext>
            </a:extLst>
          </p:cNvPr>
          <p:cNvSpPr>
            <a:spLocks noGrp="1"/>
          </p:cNvSpPr>
          <p:nvPr>
            <p:ph idx="1"/>
          </p:nvPr>
        </p:nvSpPr>
        <p:spPr>
          <a:xfrm>
            <a:off x="838200" y="1091682"/>
            <a:ext cx="10515600" cy="5215910"/>
          </a:xfrm>
        </p:spPr>
        <p:txBody>
          <a:bodyPr>
            <a:normAutofit/>
          </a:bodyPr>
          <a:lstStyle/>
          <a:p>
            <a:pPr algn="just"/>
            <a:r>
              <a:rPr lang="ru-RU" b="1" dirty="0">
                <a:solidFill>
                  <a:schemeClr val="accent1">
                    <a:lumMod val="75000"/>
                  </a:schemeClr>
                </a:solidFill>
                <a:latin typeface="Georgia" panose="02040502050405020303" pitchFamily="18" charset="0"/>
              </a:rPr>
              <a:t>Законы</a:t>
            </a:r>
            <a:r>
              <a:rPr lang="ru-RU" dirty="0">
                <a:solidFill>
                  <a:schemeClr val="accent1">
                    <a:lumMod val="75000"/>
                  </a:schemeClr>
                </a:solidFill>
                <a:latin typeface="Georgia" panose="02040502050405020303" pitchFamily="18" charset="0"/>
              </a:rPr>
              <a:t> являются актами высшей юридической силы по отношению к другим правовым актам. При этом сами законы также делятся на виды в зависимости от юридической силы. Классификация законов Российской Федерации в порядке убывания юридической силы выглядит следующим образом. </a:t>
            </a:r>
          </a:p>
          <a:p>
            <a:pPr algn="just"/>
            <a:endParaRPr lang="ru-RU" dirty="0">
              <a:solidFill>
                <a:schemeClr val="accent1">
                  <a:lumMod val="75000"/>
                </a:schemeClr>
              </a:solidFill>
              <a:latin typeface="Georgia" panose="02040502050405020303" pitchFamily="18" charset="0"/>
            </a:endParaRPr>
          </a:p>
        </p:txBody>
      </p:sp>
      <p:pic>
        <p:nvPicPr>
          <p:cNvPr id="2050" name="Picture 2" descr="Какие законы начинают действовать в апреле 2022 года? – Новости на  СПРОСИ.ДОМ.РФ">
            <a:extLst>
              <a:ext uri="{FF2B5EF4-FFF2-40B4-BE49-F238E27FC236}">
                <a16:creationId xmlns:a16="http://schemas.microsoft.com/office/drawing/2014/main" id="{5B652A33-65BC-6066-FB54-304913670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35" y="3699637"/>
            <a:ext cx="3902565" cy="278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9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9131EA-4BB5-F649-CC00-90E45135A925}"/>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Конституция Российской Федерации</a:t>
            </a:r>
            <a:endParaRPr lang="ru-RU" sz="4000" dirty="0"/>
          </a:p>
        </p:txBody>
      </p:sp>
      <p:sp>
        <p:nvSpPr>
          <p:cNvPr id="3" name="Объект 2">
            <a:extLst>
              <a:ext uri="{FF2B5EF4-FFF2-40B4-BE49-F238E27FC236}">
                <a16:creationId xmlns:a16="http://schemas.microsoft.com/office/drawing/2014/main" id="{7F12B03D-EB93-1C57-8853-E7A152674F66}"/>
              </a:ext>
            </a:extLst>
          </p:cNvPr>
          <p:cNvSpPr>
            <a:spLocks noGrp="1"/>
          </p:cNvSpPr>
          <p:nvPr>
            <p:ph idx="1"/>
          </p:nvPr>
        </p:nvSpPr>
        <p:spPr>
          <a:xfrm>
            <a:off x="838200" y="2090057"/>
            <a:ext cx="10515600" cy="4086906"/>
          </a:xfrm>
        </p:spPr>
        <p:txBody>
          <a:bodyPr>
            <a:normAutofit lnSpcReduction="10000"/>
          </a:bodyPr>
          <a:lstStyle/>
          <a:p>
            <a:pPr algn="just"/>
            <a:r>
              <a:rPr lang="ru-RU" b="1" dirty="0">
                <a:solidFill>
                  <a:schemeClr val="accent1">
                    <a:lumMod val="75000"/>
                  </a:schemeClr>
                </a:solidFill>
                <a:latin typeface="Georgia" panose="02040502050405020303" pitchFamily="18" charset="0"/>
              </a:rPr>
              <a:t>Конституция Российской Федерации</a:t>
            </a:r>
            <a:r>
              <a:rPr lang="ru-RU" dirty="0">
                <a:solidFill>
                  <a:schemeClr val="accent1">
                    <a:lumMod val="75000"/>
                  </a:schemeClr>
                </a:solidFill>
                <a:latin typeface="Georgia" panose="02040502050405020303" pitchFamily="18" charset="0"/>
              </a:rPr>
              <a:t>. Является основным законом государства. Она представляет собой акт наивысшей юридической силы. Ни один правовой акт на территории государства не может противоречить Конституции государств.</a:t>
            </a:r>
          </a:p>
          <a:p>
            <a:pPr algn="just"/>
            <a:r>
              <a:rPr lang="ru-RU" dirty="0">
                <a:solidFill>
                  <a:schemeClr val="accent1">
                    <a:lumMod val="75000"/>
                  </a:schemeClr>
                </a:solidFill>
                <a:latin typeface="Georgia" panose="02040502050405020303" pitchFamily="18" charset="0"/>
              </a:rPr>
              <a:t>Основополагающий учредительный политико-правовой акт, закрепляющий конституционный строй, права и свободы человека и гражданина, определяющий форму правления и государственное устройство, учреждающий органы государственной власти (Конституция РФ, принятая 12 декабря 1993 г.).</a:t>
            </a:r>
          </a:p>
        </p:txBody>
      </p:sp>
    </p:spTree>
    <p:extLst>
      <p:ext uri="{BB962C8B-B14F-4D97-AF65-F5344CB8AC3E}">
        <p14:creationId xmlns:p14="http://schemas.microsoft.com/office/powerpoint/2010/main" val="2075223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5F1A67-81F4-6507-E302-0578DC640FB1}"/>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Конституция Российской Федерации</a:t>
            </a:r>
            <a:endParaRPr lang="ru-RU" sz="4000" dirty="0"/>
          </a:p>
        </p:txBody>
      </p:sp>
      <p:sp>
        <p:nvSpPr>
          <p:cNvPr id="3" name="Объект 2">
            <a:extLst>
              <a:ext uri="{FF2B5EF4-FFF2-40B4-BE49-F238E27FC236}">
                <a16:creationId xmlns:a16="http://schemas.microsoft.com/office/drawing/2014/main" id="{0678AAA9-20CD-E49D-6603-7BDDB2601843}"/>
              </a:ext>
            </a:extLst>
          </p:cNvPr>
          <p:cNvSpPr>
            <a:spLocks noGrp="1"/>
          </p:cNvSpPr>
          <p:nvPr>
            <p:ph idx="1"/>
          </p:nvPr>
        </p:nvSpPr>
        <p:spPr>
          <a:xfrm>
            <a:off x="838200" y="2435289"/>
            <a:ext cx="5702559" cy="3741673"/>
          </a:xfrm>
        </p:spPr>
        <p:txBody>
          <a:bodyPr/>
          <a:lstStyle/>
          <a:p>
            <a:pPr algn="just"/>
            <a:r>
              <a:rPr lang="ru-RU" b="1" i="0" dirty="0">
                <a:solidFill>
                  <a:srgbClr val="053199"/>
                </a:solidFill>
                <a:effectLst/>
                <a:latin typeface="Times New Roman" panose="02020603050405020304" pitchFamily="18" charset="0"/>
              </a:rPr>
              <a:t>Статья 1</a:t>
            </a:r>
          </a:p>
          <a:p>
            <a:pPr algn="just"/>
            <a:r>
              <a:rPr lang="ru-RU" b="0" i="0" dirty="0">
                <a:solidFill>
                  <a:srgbClr val="000000"/>
                </a:solidFill>
                <a:effectLst/>
                <a:latin typeface="Times New Roman" panose="02020603050405020304" pitchFamily="18" charset="0"/>
              </a:rPr>
              <a:t>1. Российская Федерация - Россия есть демократическое федеративное правовое государство с республиканской формой правления.</a:t>
            </a:r>
          </a:p>
          <a:p>
            <a:pPr marL="0" indent="0">
              <a:buNone/>
            </a:pPr>
            <a:endParaRPr lang="ru-RU" dirty="0"/>
          </a:p>
        </p:txBody>
      </p:sp>
      <p:pic>
        <p:nvPicPr>
          <p:cNvPr id="3074" name="Picture 2" descr="Книга: &quot;Конституция Российской Федерации&quot;. Купить книгу, читать рецензии |  ISBN 978-5-94455-916-6 | Лабиринт">
            <a:extLst>
              <a:ext uri="{FF2B5EF4-FFF2-40B4-BE49-F238E27FC236}">
                <a16:creationId xmlns:a16="http://schemas.microsoft.com/office/drawing/2014/main" id="{3C9A724F-11C3-65A7-147E-1C466F730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788" y="1950097"/>
            <a:ext cx="2943017" cy="43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64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D4A0BE0-DB7F-DEB5-A579-487FA7FA3B16}"/>
              </a:ext>
            </a:extLst>
          </p:cNvPr>
          <p:cNvSpPr>
            <a:spLocks noGrp="1"/>
          </p:cNvSpPr>
          <p:nvPr>
            <p:ph idx="1"/>
          </p:nvPr>
        </p:nvSpPr>
        <p:spPr>
          <a:xfrm>
            <a:off x="838200" y="485192"/>
            <a:ext cx="10515600" cy="6027575"/>
          </a:xfrm>
        </p:spPr>
        <p:txBody>
          <a:bodyPr>
            <a:normAutofit/>
          </a:bodyPr>
          <a:lstStyle/>
          <a:p>
            <a:pPr algn="just"/>
            <a:r>
              <a:rPr lang="ru-RU" sz="2000" b="1" dirty="0">
                <a:solidFill>
                  <a:schemeClr val="accent1">
                    <a:lumMod val="75000"/>
                  </a:schemeClr>
                </a:solidFill>
                <a:latin typeface="Georgia" panose="02040502050405020303" pitchFamily="18" charset="0"/>
              </a:rPr>
              <a:t>Российская Федерации является демократическим государством:</a:t>
            </a:r>
          </a:p>
          <a:p>
            <a:pPr algn="just"/>
            <a:r>
              <a:rPr lang="ru-RU" sz="2000" dirty="0">
                <a:solidFill>
                  <a:schemeClr val="accent1">
                    <a:lumMod val="75000"/>
                  </a:schemeClr>
                </a:solidFill>
                <a:latin typeface="Georgia" panose="02040502050405020303" pitchFamily="18" charset="0"/>
              </a:rPr>
              <a:t>﻿﻿проходят свободные конкурентные выборы;</a:t>
            </a:r>
          </a:p>
          <a:p>
            <a:pPr algn="just"/>
            <a:r>
              <a:rPr lang="ru-RU" sz="2000" dirty="0">
                <a:solidFill>
                  <a:schemeClr val="accent1">
                    <a:lumMod val="75000"/>
                  </a:schemeClr>
                </a:solidFill>
                <a:latin typeface="Georgia" panose="02040502050405020303" pitchFamily="18" charset="0"/>
              </a:rPr>
              <a:t>﻿﻿существуют политические партии, представляющие интересы разных социальных групп;</a:t>
            </a:r>
          </a:p>
          <a:p>
            <a:pPr algn="just"/>
            <a:r>
              <a:rPr lang="ru-RU" sz="2000" dirty="0">
                <a:solidFill>
                  <a:schemeClr val="accent1">
                    <a:lumMod val="75000"/>
                  </a:schemeClr>
                </a:solidFill>
                <a:latin typeface="Georgia" panose="02040502050405020303" pitchFamily="18" charset="0"/>
              </a:rPr>
              <a:t>﻿﻿распространены разные политические идеологии (консерватизм, либерализм, коммунизм).</a:t>
            </a:r>
          </a:p>
          <a:p>
            <a:pPr algn="just"/>
            <a:r>
              <a:rPr lang="ru-RU" sz="2000" dirty="0">
                <a:solidFill>
                  <a:schemeClr val="accent1">
                    <a:lumMod val="75000"/>
                  </a:schemeClr>
                </a:solidFill>
                <a:latin typeface="Georgia" panose="02040502050405020303" pitchFamily="18" charset="0"/>
              </a:rPr>
              <a:t>Россия является </a:t>
            </a:r>
            <a:r>
              <a:rPr lang="ru-RU" sz="2000" b="1" dirty="0">
                <a:solidFill>
                  <a:schemeClr val="accent1">
                    <a:lumMod val="75000"/>
                  </a:schemeClr>
                </a:solidFill>
                <a:latin typeface="Georgia" panose="02040502050405020303" pitchFamily="18" charset="0"/>
              </a:rPr>
              <a:t>федерацией</a:t>
            </a:r>
            <a:r>
              <a:rPr lang="ru-RU" sz="2000" dirty="0">
                <a:solidFill>
                  <a:schemeClr val="accent1">
                    <a:lumMod val="75000"/>
                  </a:schemeClr>
                </a:solidFill>
                <a:latin typeface="Georgia" panose="02040502050405020303" pitchFamily="18" charset="0"/>
              </a:rPr>
              <a:t>, то есть состоит из самостоятельных регионов — </a:t>
            </a:r>
            <a:r>
              <a:rPr lang="ru-RU" sz="2000" i="1" u="sng" dirty="0">
                <a:solidFill>
                  <a:schemeClr val="accent1">
                    <a:lumMod val="75000"/>
                  </a:schemeClr>
                </a:solidFill>
                <a:latin typeface="Georgia" panose="02040502050405020303" pitchFamily="18" charset="0"/>
              </a:rPr>
              <a:t>89 субъектов федерации.</a:t>
            </a:r>
            <a:r>
              <a:rPr lang="ru-RU" sz="2000" dirty="0">
                <a:solidFill>
                  <a:schemeClr val="accent1">
                    <a:lumMod val="75000"/>
                  </a:schemeClr>
                </a:solidFill>
                <a:latin typeface="Georgia" panose="02040502050405020303" pitchFamily="18" charset="0"/>
              </a:rPr>
              <a:t> Они имеют свои органы власти и могут принимать свои региональные законы.</a:t>
            </a:r>
          </a:p>
          <a:p>
            <a:pPr algn="just"/>
            <a:r>
              <a:rPr lang="ru-RU" sz="2000" dirty="0">
                <a:solidFill>
                  <a:schemeClr val="accent1">
                    <a:lumMod val="75000"/>
                  </a:schemeClr>
                </a:solidFill>
                <a:latin typeface="Georgia" panose="02040502050405020303" pitchFamily="18" charset="0"/>
              </a:rPr>
              <a:t>Государственная власть разделена на самостоятельные ветви. Суд независим и должен выносить справедливые решения. Если права человека были нарушены гражданином или государством, юридическая ответственность неизбежна. Это характеризует Россию как правовое государство.</a:t>
            </a:r>
          </a:p>
          <a:p>
            <a:pPr algn="just"/>
            <a:r>
              <a:rPr lang="ru-RU" sz="2000" dirty="0">
                <a:solidFill>
                  <a:schemeClr val="accent1">
                    <a:lumMod val="75000"/>
                  </a:schemeClr>
                </a:solidFill>
                <a:latin typeface="Georgia" panose="02040502050405020303" pitchFamily="18" charset="0"/>
              </a:rPr>
              <a:t>Российская Федерация имеет </a:t>
            </a:r>
            <a:r>
              <a:rPr lang="ru-RU" sz="2000" b="1" dirty="0">
                <a:solidFill>
                  <a:schemeClr val="accent1">
                    <a:lumMod val="75000"/>
                  </a:schemeClr>
                </a:solidFill>
                <a:latin typeface="Georgia" panose="02040502050405020303" pitchFamily="18" charset="0"/>
              </a:rPr>
              <a:t>республиканскую форму правления</a:t>
            </a:r>
            <a:r>
              <a:rPr lang="ru-RU" sz="2000" dirty="0">
                <a:solidFill>
                  <a:schemeClr val="accent1">
                    <a:lumMod val="75000"/>
                  </a:schemeClr>
                </a:solidFill>
                <a:latin typeface="Georgia" panose="02040502050405020303" pitchFamily="18" charset="0"/>
              </a:rPr>
              <a:t>. Глава государства, Президент, избирается гражданами на 6 лет. Также на 5 лет избираются депутаты Государственной Думы. Так высшие органы власти формируются путём выборов на ограниченный срок, что обеспечивает их сменяемость.</a:t>
            </a:r>
          </a:p>
        </p:txBody>
      </p:sp>
    </p:spTree>
    <p:extLst>
      <p:ext uri="{BB962C8B-B14F-4D97-AF65-F5344CB8AC3E}">
        <p14:creationId xmlns:p14="http://schemas.microsoft.com/office/powerpoint/2010/main" val="95230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C04AFC2-3DEC-8BDD-4F97-9F9B31CEB870}"/>
              </a:ext>
            </a:extLst>
          </p:cNvPr>
          <p:cNvSpPr>
            <a:spLocks noGrp="1"/>
          </p:cNvSpPr>
          <p:nvPr>
            <p:ph idx="1"/>
          </p:nvPr>
        </p:nvSpPr>
        <p:spPr>
          <a:xfrm>
            <a:off x="838200" y="774440"/>
            <a:ext cx="10515600" cy="5626359"/>
          </a:xfrm>
        </p:spPr>
        <p:txBody>
          <a:bodyPr>
            <a:normAutofit fontScale="92500" lnSpcReduction="10000"/>
          </a:bodyPr>
          <a:lstStyle/>
          <a:p>
            <a:pPr algn="just"/>
            <a:r>
              <a:rPr lang="ru-RU" b="1" dirty="0">
                <a:solidFill>
                  <a:schemeClr val="accent1">
                    <a:lumMod val="75000"/>
                  </a:schemeClr>
                </a:solidFill>
                <a:latin typeface="Georgia" panose="02040502050405020303" pitchFamily="18" charset="0"/>
              </a:rPr>
              <a:t>Федеральные конституционные законы (ФКЗ). </a:t>
            </a:r>
            <a:r>
              <a:rPr lang="ru-RU" dirty="0">
                <a:solidFill>
                  <a:schemeClr val="accent1">
                    <a:lumMod val="75000"/>
                  </a:schemeClr>
                </a:solidFill>
                <a:latin typeface="Georgia" panose="02040502050405020303" pitchFamily="18" charset="0"/>
              </a:rPr>
              <a:t>Принимаются только по вопросам, прямо предусмотренным Конституцией. Например, федеральными конституционными законами регулируется деятельность Конституционного Суда, Верховного Суда, Президента, Правительства и ряд других вопросов. Конституционные законы развивают положения Конституции. Они обладают высшей юридической силой по сравнению с иными законами. </a:t>
            </a:r>
          </a:p>
          <a:p>
            <a:pPr algn="just"/>
            <a:r>
              <a:rPr lang="ru-RU" b="1" dirty="0">
                <a:solidFill>
                  <a:schemeClr val="accent1">
                    <a:lumMod val="75000"/>
                  </a:schemeClr>
                </a:solidFill>
                <a:latin typeface="Georgia" panose="02040502050405020303" pitchFamily="18" charset="0"/>
              </a:rPr>
              <a:t>Федеральные законы (ФЗ). </a:t>
            </a:r>
            <a:r>
              <a:rPr lang="ru-RU" dirty="0">
                <a:solidFill>
                  <a:schemeClr val="accent1">
                    <a:lumMod val="75000"/>
                  </a:schemeClr>
                </a:solidFill>
                <a:latin typeface="Georgia" panose="02040502050405020303" pitchFamily="18" charset="0"/>
              </a:rPr>
              <a:t>Составляют основную массу законодательства. Они развивают, конкретизируют общие положения, установленные Конституцией и федеральными конституционными законами. Федеральные законы подразделяются на д в е группы: </a:t>
            </a:r>
          </a:p>
          <a:p>
            <a:pPr algn="just"/>
            <a:r>
              <a:rPr lang="ru-RU" dirty="0">
                <a:solidFill>
                  <a:schemeClr val="accent1">
                    <a:lumMod val="75000"/>
                  </a:schemeClr>
                </a:solidFill>
                <a:latin typeface="Georgia" panose="02040502050405020303" pitchFamily="18" charset="0"/>
              </a:rPr>
              <a:t>1) кодифицированные законы (кодексы, основы законодательства); </a:t>
            </a:r>
          </a:p>
          <a:p>
            <a:pPr algn="just"/>
            <a:r>
              <a:rPr lang="ru-RU" dirty="0">
                <a:solidFill>
                  <a:schemeClr val="accent1">
                    <a:lumMod val="75000"/>
                  </a:schemeClr>
                </a:solidFill>
                <a:latin typeface="Georgia" panose="02040502050405020303" pitchFamily="18" charset="0"/>
              </a:rPr>
              <a:t>2) текущее законодательство. </a:t>
            </a:r>
          </a:p>
        </p:txBody>
      </p:sp>
    </p:spTree>
    <p:extLst>
      <p:ext uri="{BB962C8B-B14F-4D97-AF65-F5344CB8AC3E}">
        <p14:creationId xmlns:p14="http://schemas.microsoft.com/office/powerpoint/2010/main" val="420104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234280F-9A64-3EB3-54C3-9304604AFDCD}"/>
              </a:ext>
            </a:extLst>
          </p:cNvPr>
          <p:cNvSpPr>
            <a:spLocks noGrp="1"/>
          </p:cNvSpPr>
          <p:nvPr>
            <p:ph idx="1"/>
          </p:nvPr>
        </p:nvSpPr>
        <p:spPr>
          <a:xfrm>
            <a:off x="838200" y="914400"/>
            <a:ext cx="10515600" cy="5262563"/>
          </a:xfrm>
        </p:spPr>
        <p:txBody>
          <a:bodyPr>
            <a:normAutofit/>
          </a:bodyPr>
          <a:lstStyle/>
          <a:p>
            <a:pPr algn="just"/>
            <a:r>
              <a:rPr lang="ru-RU" b="1" dirty="0">
                <a:solidFill>
                  <a:schemeClr val="accent1">
                    <a:lumMod val="75000"/>
                  </a:schemeClr>
                </a:solidFill>
                <a:latin typeface="Georgia" panose="02040502050405020303" pitchFamily="18" charset="0"/>
              </a:rPr>
              <a:t>Законы субъектов Федерации</a:t>
            </a:r>
            <a:r>
              <a:rPr lang="ru-RU" dirty="0">
                <a:solidFill>
                  <a:schemeClr val="accent1">
                    <a:lumMod val="75000"/>
                  </a:schemeClr>
                </a:solidFill>
                <a:latin typeface="Georgia" panose="02040502050405020303" pitchFamily="18" charset="0"/>
              </a:rPr>
              <a:t>. Россия представляет собой Федерацию, состоящую из разнообразных территорий, которые являются ее субъектами. У этих территорий есть свои законы, которые называют законами субъектов Федерации. Эти законы действуют только на территории того региона, законодательными органами которого они были приняты. При противоречии федерального закона и закона субъекта Федерации действует Федеральный закон, если он касается вопросов, отнесенных Конституцией к ведению Федерации в целом, и закон субъекта Федерации, если он касается вопросов, отнесенных к предметам ведения субъектов Федерации.</a:t>
            </a:r>
          </a:p>
        </p:txBody>
      </p:sp>
    </p:spTree>
    <p:extLst>
      <p:ext uri="{BB962C8B-B14F-4D97-AF65-F5344CB8AC3E}">
        <p14:creationId xmlns:p14="http://schemas.microsoft.com/office/powerpoint/2010/main" val="977750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9A6CD-A7E8-2A7F-3D59-2AB467ADCF56}"/>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Структура </a:t>
            </a:r>
          </a:p>
        </p:txBody>
      </p:sp>
      <p:sp>
        <p:nvSpPr>
          <p:cNvPr id="3" name="Объект 2">
            <a:extLst>
              <a:ext uri="{FF2B5EF4-FFF2-40B4-BE49-F238E27FC236}">
                <a16:creationId xmlns:a16="http://schemas.microsoft.com/office/drawing/2014/main" id="{33AF8E52-3131-3836-FC69-BCD23B0B7495}"/>
              </a:ext>
            </a:extLst>
          </p:cNvPr>
          <p:cNvSpPr>
            <a:spLocks noGrp="1"/>
          </p:cNvSpPr>
          <p:nvPr>
            <p:ph idx="1"/>
          </p:nvPr>
        </p:nvSpPr>
        <p:spPr>
          <a:xfrm>
            <a:off x="838200" y="2099387"/>
            <a:ext cx="10515600" cy="4077575"/>
          </a:xfrm>
        </p:spPr>
        <p:txBody>
          <a:bodyPr/>
          <a:lstStyle/>
          <a:p>
            <a:pPr algn="just"/>
            <a:r>
              <a:rPr lang="ru-RU" dirty="0">
                <a:solidFill>
                  <a:schemeClr val="accent1">
                    <a:lumMod val="75000"/>
                  </a:schemeClr>
                </a:solidFill>
                <a:latin typeface="Georgia" panose="02040502050405020303" pitchFamily="18" charset="0"/>
              </a:rPr>
              <a:t>Каждый закон состоит из отдельных утверждений, называемых </a:t>
            </a:r>
            <a:r>
              <a:rPr lang="ru-RU" i="1" dirty="0">
                <a:solidFill>
                  <a:schemeClr val="accent1">
                    <a:lumMod val="75000"/>
                  </a:schemeClr>
                </a:solidFill>
                <a:latin typeface="Georgia" panose="02040502050405020303" pitchFamily="18" charset="0"/>
              </a:rPr>
              <a:t>статьями</a:t>
            </a:r>
            <a:r>
              <a:rPr lang="ru-RU" dirty="0">
                <a:solidFill>
                  <a:schemeClr val="accent1">
                    <a:lumMod val="75000"/>
                  </a:schemeClr>
                </a:solidFill>
                <a:latin typeface="Georgia" panose="02040502050405020303" pitchFamily="18" charset="0"/>
              </a:rPr>
              <a:t>. В одной статье может содержаться как одна, так и несколько </a:t>
            </a:r>
            <a:r>
              <a:rPr lang="ru-RU" i="1" dirty="0">
                <a:solidFill>
                  <a:schemeClr val="accent1">
                    <a:lumMod val="75000"/>
                  </a:schemeClr>
                </a:solidFill>
                <a:latin typeface="Georgia" panose="02040502050405020303" pitchFamily="18" charset="0"/>
              </a:rPr>
              <a:t>норм права</a:t>
            </a:r>
            <a:r>
              <a:rPr lang="ru-RU" dirty="0">
                <a:solidFill>
                  <a:schemeClr val="accent1">
                    <a:lumMod val="75000"/>
                  </a:schemeClr>
                </a:solidFill>
                <a:latin typeface="Georgia" panose="02040502050405020303" pitchFamily="18" charset="0"/>
              </a:rPr>
              <a:t>. </a:t>
            </a:r>
          </a:p>
          <a:p>
            <a:pPr algn="just"/>
            <a:r>
              <a:rPr lang="ru-RU" dirty="0">
                <a:solidFill>
                  <a:schemeClr val="accent1">
                    <a:lumMod val="75000"/>
                  </a:schemeClr>
                </a:solidFill>
                <a:latin typeface="Georgia" panose="02040502050405020303" pitchFamily="18" charset="0"/>
              </a:rPr>
              <a:t>Статьи имеют порядковый </a:t>
            </a:r>
            <a:r>
              <a:rPr lang="ru-RU" i="1" dirty="0">
                <a:solidFill>
                  <a:schemeClr val="accent1">
                    <a:lumMod val="75000"/>
                  </a:schemeClr>
                </a:solidFill>
                <a:latin typeface="Georgia" panose="02040502050405020303" pitchFamily="18" charset="0"/>
              </a:rPr>
              <a:t>номер</a:t>
            </a:r>
            <a:r>
              <a:rPr lang="ru-RU" dirty="0">
                <a:solidFill>
                  <a:schemeClr val="accent1">
                    <a:lumMod val="75000"/>
                  </a:schemeClr>
                </a:solidFill>
                <a:latin typeface="Georgia" panose="02040502050405020303" pitchFamily="18" charset="0"/>
              </a:rPr>
              <a:t>. Каждая статья может быть в свою очередь разделена на </a:t>
            </a:r>
            <a:r>
              <a:rPr lang="ru-RU" i="1" dirty="0">
                <a:solidFill>
                  <a:schemeClr val="accent1">
                    <a:lumMod val="75000"/>
                  </a:schemeClr>
                </a:solidFill>
                <a:latin typeface="Georgia" panose="02040502050405020303" pitchFamily="18" charset="0"/>
              </a:rPr>
              <a:t>части и пункты</a:t>
            </a:r>
            <a:r>
              <a:rPr lang="ru-RU" dirty="0">
                <a:solidFill>
                  <a:schemeClr val="accent1">
                    <a:lumMod val="75000"/>
                  </a:schemeClr>
                </a:solidFill>
                <a:latin typeface="Georgia" panose="02040502050405020303" pitchFamily="18" charset="0"/>
              </a:rPr>
              <a:t>. </a:t>
            </a:r>
          </a:p>
          <a:p>
            <a:pPr algn="just"/>
            <a:r>
              <a:rPr lang="ru-RU" dirty="0">
                <a:solidFill>
                  <a:schemeClr val="accent1">
                    <a:lumMod val="75000"/>
                  </a:schemeClr>
                </a:solidFill>
                <a:latin typeface="Georgia" panose="02040502050405020303" pitchFamily="18" charset="0"/>
              </a:rPr>
              <a:t>Для удобства пользования законом его статьи объединяют в </a:t>
            </a:r>
            <a:r>
              <a:rPr lang="ru-RU" i="1" dirty="0">
                <a:solidFill>
                  <a:schemeClr val="accent1">
                    <a:lumMod val="75000"/>
                  </a:schemeClr>
                </a:solidFill>
                <a:latin typeface="Georgia" panose="02040502050405020303" pitchFamily="18" charset="0"/>
              </a:rPr>
              <a:t>главы, а главы — в разделы</a:t>
            </a:r>
            <a:r>
              <a:rPr lang="ru-RU" dirty="0">
                <a:solidFill>
                  <a:schemeClr val="accent1">
                    <a:lumMod val="75000"/>
                  </a:schemeClr>
                </a:solidFill>
                <a:latin typeface="Georgia" panose="02040502050405020303" pitchFamily="18" charset="0"/>
              </a:rPr>
              <a:t>.</a:t>
            </a:r>
          </a:p>
        </p:txBody>
      </p:sp>
    </p:spTree>
    <p:extLst>
      <p:ext uri="{BB962C8B-B14F-4D97-AF65-F5344CB8AC3E}">
        <p14:creationId xmlns:p14="http://schemas.microsoft.com/office/powerpoint/2010/main" val="2261706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626C49-6477-D25B-373F-19502D07E138}"/>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Подзаконные нормативные акты</a:t>
            </a:r>
            <a:endParaRPr lang="ru-RU" sz="4000" dirty="0"/>
          </a:p>
        </p:txBody>
      </p:sp>
      <p:sp>
        <p:nvSpPr>
          <p:cNvPr id="3" name="Объект 2">
            <a:extLst>
              <a:ext uri="{FF2B5EF4-FFF2-40B4-BE49-F238E27FC236}">
                <a16:creationId xmlns:a16="http://schemas.microsoft.com/office/drawing/2014/main" id="{090B976C-045C-4C37-1F46-B6FD8204DD7D}"/>
              </a:ext>
            </a:extLst>
          </p:cNvPr>
          <p:cNvSpPr>
            <a:spLocks noGrp="1"/>
          </p:cNvSpPr>
          <p:nvPr>
            <p:ph idx="1"/>
          </p:nvPr>
        </p:nvSpPr>
        <p:spPr>
          <a:xfrm>
            <a:off x="838200" y="2034073"/>
            <a:ext cx="10515600" cy="4142890"/>
          </a:xfrm>
        </p:spPr>
        <p:txBody>
          <a:bodyPr>
            <a:normAutofit lnSpcReduction="10000"/>
          </a:bodyPr>
          <a:lstStyle/>
          <a:p>
            <a:pPr algn="just"/>
            <a:r>
              <a:rPr lang="ru-RU" b="1" dirty="0">
                <a:solidFill>
                  <a:schemeClr val="accent1">
                    <a:lumMod val="75000"/>
                  </a:schemeClr>
                </a:solidFill>
                <a:latin typeface="Georgia" panose="02040502050405020303" pitchFamily="18" charset="0"/>
              </a:rPr>
              <a:t>Подзаконные нормативные акты </a:t>
            </a:r>
            <a:r>
              <a:rPr lang="ru-RU" dirty="0">
                <a:solidFill>
                  <a:schemeClr val="accent1">
                    <a:lumMod val="75000"/>
                  </a:schemeClr>
                </a:solidFill>
                <a:latin typeface="Georgia" panose="02040502050405020303" pitchFamily="18" charset="0"/>
              </a:rPr>
              <a:t>— это принятые компетентными органами или должностными лицами государства на основании и во исполнение закона правовые акты, содержащие нормы права. </a:t>
            </a:r>
          </a:p>
          <a:p>
            <a:pPr algn="just"/>
            <a:r>
              <a:rPr lang="ru-RU" dirty="0">
                <a:solidFill>
                  <a:schemeClr val="accent1">
                    <a:lumMod val="75000"/>
                  </a:schemeClr>
                </a:solidFill>
                <a:latin typeface="Georgia" panose="02040502050405020303" pitchFamily="18" charset="0"/>
              </a:rPr>
              <a:t>Их основная </a:t>
            </a:r>
            <a:r>
              <a:rPr lang="ru-RU" b="1" dirty="0">
                <a:solidFill>
                  <a:schemeClr val="accent1">
                    <a:lumMod val="75000"/>
                  </a:schemeClr>
                </a:solidFill>
                <a:latin typeface="Georgia" panose="02040502050405020303" pitchFamily="18" charset="0"/>
              </a:rPr>
              <a:t>задача</a:t>
            </a:r>
            <a:r>
              <a:rPr lang="ru-RU" dirty="0">
                <a:solidFill>
                  <a:schemeClr val="accent1">
                    <a:lumMod val="75000"/>
                  </a:schemeClr>
                </a:solidFill>
                <a:latin typeface="Georgia" panose="02040502050405020303" pitchFamily="18" charset="0"/>
              </a:rPr>
              <a:t> — конкретизировать и детализировать предписания законов. </a:t>
            </a:r>
          </a:p>
          <a:p>
            <a:pPr algn="just"/>
            <a:r>
              <a:rPr lang="ru-RU" dirty="0">
                <a:solidFill>
                  <a:schemeClr val="accent1">
                    <a:lumMod val="75000"/>
                  </a:schemeClr>
                </a:solidFill>
                <a:latin typeface="Georgia" panose="02040502050405020303" pitchFamily="18" charset="0"/>
              </a:rPr>
              <a:t>Характерными признаками является то, что они: </a:t>
            </a:r>
          </a:p>
          <a:p>
            <a:pPr algn="just"/>
            <a:r>
              <a:rPr lang="ru-RU" dirty="0">
                <a:solidFill>
                  <a:schemeClr val="accent1">
                    <a:lumMod val="75000"/>
                  </a:schemeClr>
                </a:solidFill>
                <a:latin typeface="Georgia" panose="02040502050405020303" pitchFamily="18" charset="0"/>
              </a:rPr>
              <a:t>1) принимаются на основе закона; </a:t>
            </a:r>
          </a:p>
          <a:p>
            <a:pPr algn="just"/>
            <a:r>
              <a:rPr lang="ru-RU" dirty="0">
                <a:solidFill>
                  <a:schemeClr val="accent1">
                    <a:lumMod val="75000"/>
                  </a:schemeClr>
                </a:solidFill>
                <a:latin typeface="Georgia" panose="02040502050405020303" pitchFamily="18" charset="0"/>
              </a:rPr>
              <a:t>2) принимаются во исполнение закона; </a:t>
            </a:r>
          </a:p>
          <a:p>
            <a:pPr algn="just"/>
            <a:r>
              <a:rPr lang="ru-RU" dirty="0">
                <a:solidFill>
                  <a:schemeClr val="accent1">
                    <a:lumMod val="75000"/>
                  </a:schemeClr>
                </a:solidFill>
                <a:latin typeface="Georgia" panose="02040502050405020303" pitchFamily="18" charset="0"/>
              </a:rPr>
              <a:t>3) не могут противоречить закону.</a:t>
            </a:r>
          </a:p>
        </p:txBody>
      </p:sp>
    </p:spTree>
    <p:extLst>
      <p:ext uri="{BB962C8B-B14F-4D97-AF65-F5344CB8AC3E}">
        <p14:creationId xmlns:p14="http://schemas.microsoft.com/office/powerpoint/2010/main" val="4285006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1F2626-824B-A5CC-EE79-4D10D3EF4A10}"/>
              </a:ext>
            </a:extLst>
          </p:cNvPr>
          <p:cNvSpPr>
            <a:spLocks noGrp="1"/>
          </p:cNvSpPr>
          <p:nvPr>
            <p:ph type="title"/>
          </p:nvPr>
        </p:nvSpPr>
        <p:spPr>
          <a:xfrm>
            <a:off x="838200" y="365126"/>
            <a:ext cx="10515600" cy="1081120"/>
          </a:xfrm>
        </p:spPr>
        <p:txBody>
          <a:bodyPr>
            <a:normAutofit/>
          </a:bodyPr>
          <a:lstStyle/>
          <a:p>
            <a:pPr algn="ctr"/>
            <a:r>
              <a:rPr lang="ru-RU" sz="3600" b="1" dirty="0">
                <a:solidFill>
                  <a:schemeClr val="accent1">
                    <a:lumMod val="75000"/>
                  </a:schemeClr>
                </a:solidFill>
                <a:latin typeface="Georgia" panose="02040502050405020303" pitchFamily="18" charset="0"/>
              </a:rPr>
              <a:t>Классификация подзаконных актов</a:t>
            </a:r>
            <a:endParaRPr lang="ru-RU" sz="3600" b="1" dirty="0"/>
          </a:p>
        </p:txBody>
      </p:sp>
      <p:sp>
        <p:nvSpPr>
          <p:cNvPr id="3" name="Объект 2">
            <a:extLst>
              <a:ext uri="{FF2B5EF4-FFF2-40B4-BE49-F238E27FC236}">
                <a16:creationId xmlns:a16="http://schemas.microsoft.com/office/drawing/2014/main" id="{49941B41-1B6C-F63B-4E14-8E934C4AD3F9}"/>
              </a:ext>
            </a:extLst>
          </p:cNvPr>
          <p:cNvSpPr>
            <a:spLocks noGrp="1"/>
          </p:cNvSpPr>
          <p:nvPr>
            <p:ph idx="1"/>
          </p:nvPr>
        </p:nvSpPr>
        <p:spPr/>
        <p:txBody>
          <a:bodyPr>
            <a:normAutofit fontScale="92500"/>
          </a:bodyPr>
          <a:lstStyle/>
          <a:p>
            <a:pPr algn="just"/>
            <a:r>
              <a:rPr lang="ru-RU" b="1" dirty="0">
                <a:solidFill>
                  <a:schemeClr val="accent1">
                    <a:lumMod val="75000"/>
                  </a:schemeClr>
                </a:solidFill>
                <a:latin typeface="Georgia" panose="02040502050405020303" pitchFamily="18" charset="0"/>
              </a:rPr>
              <a:t>Указы и Распоряжения Президента РФ </a:t>
            </a:r>
            <a:r>
              <a:rPr lang="ru-RU" dirty="0">
                <a:solidFill>
                  <a:schemeClr val="accent1">
                    <a:lumMod val="75000"/>
                  </a:schemeClr>
                </a:solidFill>
                <a:latin typeface="Georgia" panose="02040502050405020303" pitchFamily="18" charset="0"/>
              </a:rPr>
              <a:t>обязательны для исполнения на всей территории РФ, не должны противоречить Конституции РФ и федеральным законам, подготавливаются в пределах президентских полномочий, предусмотренных конституционными и законодательными нормами. Президент, будучи главой государства, принимает акты, которые занимают первое место в иерархии подзаконных актов.</a:t>
            </a:r>
          </a:p>
          <a:p>
            <a:pPr algn="just"/>
            <a:r>
              <a:rPr lang="ru-RU" b="1" dirty="0">
                <a:solidFill>
                  <a:schemeClr val="accent1">
                    <a:lumMod val="75000"/>
                  </a:schemeClr>
                </a:solidFill>
                <a:latin typeface="Georgia" panose="02040502050405020303" pitchFamily="18" charset="0"/>
              </a:rPr>
              <a:t>Постановления и Распоряжения Правительства РФ </a:t>
            </a:r>
          </a:p>
          <a:p>
            <a:pPr marL="0" indent="0" algn="just">
              <a:buNone/>
            </a:pPr>
            <a:r>
              <a:rPr lang="ru-RU" dirty="0">
                <a:solidFill>
                  <a:schemeClr val="accent1">
                    <a:lumMod val="75000"/>
                  </a:schemeClr>
                </a:solidFill>
                <a:latin typeface="Georgia" panose="02040502050405020303" pitchFamily="18" charset="0"/>
              </a:rPr>
              <a:t>обязательны к исполнению на территории РФ. Могут быть приняты лишь на основании и во исполнение законов РФ, а также указов Президента РФ.</a:t>
            </a:r>
          </a:p>
          <a:p>
            <a:pPr algn="just"/>
            <a:endParaRPr lang="ru-RU"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2296550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826441C-BB2C-C842-072E-0E15CE101AEE}"/>
              </a:ext>
            </a:extLst>
          </p:cNvPr>
          <p:cNvSpPr>
            <a:spLocks noGrp="1"/>
          </p:cNvSpPr>
          <p:nvPr>
            <p:ph idx="1"/>
          </p:nvPr>
        </p:nvSpPr>
        <p:spPr>
          <a:xfrm>
            <a:off x="838200" y="793102"/>
            <a:ext cx="10515600" cy="5626457"/>
          </a:xfrm>
        </p:spPr>
        <p:txBody>
          <a:bodyPr>
            <a:normAutofit/>
          </a:bodyPr>
          <a:lstStyle/>
          <a:p>
            <a:pPr algn="just" fontAlgn="base">
              <a:buFont typeface="Arial" panose="020B0604020202020204" pitchFamily="34" charset="0"/>
              <a:buChar char="•"/>
            </a:pPr>
            <a:r>
              <a:rPr lang="ru-RU" sz="2600" b="1" dirty="0">
                <a:solidFill>
                  <a:schemeClr val="accent1">
                    <a:lumMod val="75000"/>
                  </a:schemeClr>
                </a:solidFill>
                <a:latin typeface="Georgia" panose="02040502050405020303" pitchFamily="18" charset="0"/>
              </a:rPr>
              <a:t>Приказы, инструкции, положения министерств, федеральных служб, агентств и иных ведомств федеральных органов исполнительной власти </a:t>
            </a:r>
            <a:r>
              <a:rPr lang="ru-RU" sz="2600" dirty="0">
                <a:solidFill>
                  <a:schemeClr val="accent1">
                    <a:lumMod val="75000"/>
                  </a:schemeClr>
                </a:solidFill>
                <a:latin typeface="Georgia" panose="02040502050405020303" pitchFamily="18" charset="0"/>
              </a:rPr>
              <a:t>принимаются на основе и в соответствии с законами РФ, указами Президента РФ, постановлениями Правительства РФ; регулируют общественные отношения, находящиеся, как правило, в пределах компетенции данной исполнительной структуры (например, приказы МВД, Минобрнауки, Приказы Генпрокуратуры).</a:t>
            </a:r>
          </a:p>
          <a:p>
            <a:pPr algn="just" fontAlgn="base">
              <a:buFont typeface="Arial" panose="020B0604020202020204" pitchFamily="34" charset="0"/>
              <a:buChar char="•"/>
            </a:pPr>
            <a:r>
              <a:rPr lang="ru-RU" sz="2600" b="1" dirty="0">
                <a:solidFill>
                  <a:schemeClr val="accent1">
                    <a:lumMod val="75000"/>
                  </a:schemeClr>
                </a:solidFill>
                <a:latin typeface="Georgia" panose="02040502050405020303" pitchFamily="18" charset="0"/>
              </a:rPr>
              <a:t>Постановления и распоряжения исполнительных органов государственной власти субъектов</a:t>
            </a:r>
            <a:r>
              <a:rPr lang="en-US" sz="2600" b="1" dirty="0">
                <a:solidFill>
                  <a:schemeClr val="accent1">
                    <a:lumMod val="75000"/>
                  </a:schemeClr>
                </a:solidFill>
                <a:latin typeface="Georgia" panose="02040502050405020303" pitchFamily="18" charset="0"/>
              </a:rPr>
              <a:t> </a:t>
            </a:r>
            <a:r>
              <a:rPr lang="ru-RU" sz="2600" b="1" dirty="0">
                <a:solidFill>
                  <a:schemeClr val="accent1">
                    <a:lumMod val="75000"/>
                  </a:schemeClr>
                </a:solidFill>
                <a:latin typeface="Georgia" panose="02040502050405020303" pitchFamily="18" charset="0"/>
              </a:rPr>
              <a:t>РФ</a:t>
            </a:r>
            <a:r>
              <a:rPr lang="ru-RU" sz="2600" dirty="0">
                <a:solidFill>
                  <a:schemeClr val="accent1">
                    <a:lumMod val="75000"/>
                  </a:schemeClr>
                </a:solidFill>
                <a:latin typeface="Georgia" panose="02040502050405020303" pitchFamily="18" charset="0"/>
              </a:rPr>
              <a:t>. Принимаются, например, губернатором или администрацией области/края.</a:t>
            </a:r>
          </a:p>
          <a:p>
            <a:pPr algn="just"/>
            <a:endParaRPr lang="ru-RU" dirty="0"/>
          </a:p>
        </p:txBody>
      </p:sp>
    </p:spTree>
    <p:extLst>
      <p:ext uri="{BB962C8B-B14F-4D97-AF65-F5344CB8AC3E}">
        <p14:creationId xmlns:p14="http://schemas.microsoft.com/office/powerpoint/2010/main" val="175517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DD3FCA-78CE-9747-5682-2AE11D7E3F0C}"/>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Человеческое общество </a:t>
            </a:r>
          </a:p>
        </p:txBody>
      </p:sp>
      <p:sp>
        <p:nvSpPr>
          <p:cNvPr id="3" name="Объект 2">
            <a:extLst>
              <a:ext uri="{FF2B5EF4-FFF2-40B4-BE49-F238E27FC236}">
                <a16:creationId xmlns:a16="http://schemas.microsoft.com/office/drawing/2014/main" id="{B8D65DD3-7F82-1B86-D660-E95C39FABE80}"/>
              </a:ext>
            </a:extLst>
          </p:cNvPr>
          <p:cNvSpPr>
            <a:spLocks noGrp="1"/>
          </p:cNvSpPr>
          <p:nvPr>
            <p:ph idx="1"/>
          </p:nvPr>
        </p:nvSpPr>
        <p:spPr>
          <a:xfrm>
            <a:off x="838200" y="2155371"/>
            <a:ext cx="10515600" cy="4021592"/>
          </a:xfrm>
        </p:spPr>
        <p:txBody>
          <a:bodyPr>
            <a:normAutofit lnSpcReduction="10000"/>
          </a:bodyPr>
          <a:lstStyle/>
          <a:p>
            <a:pPr algn="just"/>
            <a:r>
              <a:rPr lang="ru-RU" dirty="0">
                <a:solidFill>
                  <a:schemeClr val="accent1">
                    <a:lumMod val="75000"/>
                  </a:schemeClr>
                </a:solidFill>
                <a:latin typeface="Georgia" panose="02040502050405020303" pitchFamily="18" charset="0"/>
              </a:rPr>
              <a:t>Человеческое общество — сложная социальная система.</a:t>
            </a:r>
          </a:p>
          <a:p>
            <a:pPr algn="just"/>
            <a:r>
              <a:rPr lang="ru-RU" dirty="0">
                <a:solidFill>
                  <a:schemeClr val="accent1">
                    <a:lumMod val="75000"/>
                  </a:schemeClr>
                </a:solidFill>
                <a:latin typeface="Georgia" panose="02040502050405020303" pitchFamily="18" charset="0"/>
              </a:rPr>
              <a:t>Оно состоит из </a:t>
            </a:r>
            <a:r>
              <a:rPr lang="ru-RU" b="1" dirty="0">
                <a:solidFill>
                  <a:schemeClr val="accent1">
                    <a:lumMod val="75000"/>
                  </a:schemeClr>
                </a:solidFill>
                <a:latin typeface="Georgia" panose="02040502050405020303" pitchFamily="18" charset="0"/>
              </a:rPr>
              <a:t>людей</a:t>
            </a:r>
            <a:r>
              <a:rPr lang="ru-RU" dirty="0">
                <a:solidFill>
                  <a:schemeClr val="accent1">
                    <a:lumMod val="75000"/>
                  </a:schemeClr>
                </a:solidFill>
                <a:latin typeface="Georgia" panose="02040502050405020303" pitchFamily="18" charset="0"/>
              </a:rPr>
              <a:t> (индивидуумов), понимающих необходимость взаимодействия между собой в силу наличия у них постоянных общих потребностей и </a:t>
            </a:r>
            <a:r>
              <a:rPr lang="ru-RU" b="1" dirty="0">
                <a:solidFill>
                  <a:schemeClr val="accent1">
                    <a:lumMod val="75000"/>
                  </a:schemeClr>
                </a:solidFill>
                <a:latin typeface="Georgia" panose="02040502050405020303" pitchFamily="18" charset="0"/>
              </a:rPr>
              <a:t>интересов</a:t>
            </a:r>
            <a:r>
              <a:rPr lang="ru-RU" dirty="0">
                <a:solidFill>
                  <a:schemeClr val="accent1">
                    <a:lumMod val="75000"/>
                  </a:schemeClr>
                </a:solidFill>
                <a:latin typeface="Georgia" panose="02040502050405020303" pitchFamily="18" charset="0"/>
              </a:rPr>
              <a:t>, которые эти индивидуумы могут удовлетворить только совместными усилиями.</a:t>
            </a:r>
          </a:p>
          <a:p>
            <a:pPr algn="just"/>
            <a:r>
              <a:rPr lang="ru-RU" dirty="0">
                <a:solidFill>
                  <a:schemeClr val="accent1">
                    <a:lumMod val="75000"/>
                  </a:schemeClr>
                </a:solidFill>
                <a:latin typeface="Georgia" panose="02040502050405020303" pitchFamily="18" charset="0"/>
              </a:rPr>
              <a:t>Разнообразные формы взаимодействия между людьми, а также</a:t>
            </a:r>
            <a:r>
              <a:rPr lang="en-US" dirty="0">
                <a:solidFill>
                  <a:schemeClr val="accent1">
                    <a:lumMod val="75000"/>
                  </a:schemeClr>
                </a:solidFill>
                <a:latin typeface="Georgia" panose="02040502050405020303" pitchFamily="18" charset="0"/>
              </a:rPr>
              <a:t> </a:t>
            </a:r>
            <a:r>
              <a:rPr lang="ru-RU" dirty="0">
                <a:solidFill>
                  <a:schemeClr val="accent1">
                    <a:lumMod val="75000"/>
                  </a:schemeClr>
                </a:solidFill>
                <a:latin typeface="Georgia" panose="02040502050405020303" pitchFamily="18" charset="0"/>
              </a:rPr>
              <a:t>связи, возникающие между различными социальными группами, называются </a:t>
            </a:r>
            <a:r>
              <a:rPr lang="ru-RU" b="1" u="sng" dirty="0">
                <a:solidFill>
                  <a:schemeClr val="accent1">
                    <a:lumMod val="75000"/>
                  </a:schemeClr>
                </a:solidFill>
                <a:latin typeface="Georgia" panose="02040502050405020303" pitchFamily="18" charset="0"/>
              </a:rPr>
              <a:t>общественными отношениями.</a:t>
            </a:r>
          </a:p>
        </p:txBody>
      </p:sp>
    </p:spTree>
    <p:extLst>
      <p:ext uri="{BB962C8B-B14F-4D97-AF65-F5344CB8AC3E}">
        <p14:creationId xmlns:p14="http://schemas.microsoft.com/office/powerpoint/2010/main" val="2833605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A7E585D-87E0-9E25-9EEB-A93D110D6831}"/>
              </a:ext>
            </a:extLst>
          </p:cNvPr>
          <p:cNvSpPr>
            <a:spLocks noGrp="1"/>
          </p:cNvSpPr>
          <p:nvPr>
            <p:ph idx="1"/>
          </p:nvPr>
        </p:nvSpPr>
        <p:spPr>
          <a:xfrm>
            <a:off x="838200" y="961054"/>
            <a:ext cx="10515600" cy="5215910"/>
          </a:xfrm>
        </p:spPr>
        <p:txBody>
          <a:bodyPr>
            <a:normAutofit/>
          </a:bodyPr>
          <a:lstStyle/>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Акты органов местного самоуправления </a:t>
            </a:r>
          </a:p>
          <a:p>
            <a:pPr algn="just" fontAlgn="base">
              <a:buFont typeface="Arial" panose="020B0604020202020204" pitchFamily="34" charset="0"/>
              <a:buChar char="•"/>
            </a:pPr>
            <a:r>
              <a:rPr lang="ru-RU" dirty="0">
                <a:solidFill>
                  <a:schemeClr val="accent1">
                    <a:lumMod val="75000"/>
                  </a:schemeClr>
                </a:solidFill>
                <a:latin typeface="Georgia" panose="02040502050405020303" pitchFamily="18" charset="0"/>
              </a:rPr>
              <a:t>принимаются в пределах компетенции муниципальных органов власти и действуют на территории соответствующих городов, районов, сел, поселков, микрорайонов и т. п.</a:t>
            </a:r>
          </a:p>
          <a:p>
            <a:pPr algn="just" fontAlgn="base">
              <a:buFont typeface="Arial" panose="020B0604020202020204" pitchFamily="34" charset="0"/>
              <a:buChar char="•"/>
            </a:pPr>
            <a:r>
              <a:rPr lang="ru-RU" b="1" dirty="0">
                <a:solidFill>
                  <a:schemeClr val="accent1">
                    <a:lumMod val="75000"/>
                  </a:schemeClr>
                </a:solidFill>
                <a:latin typeface="Georgia" panose="02040502050405020303" pitchFamily="18" charset="0"/>
              </a:rPr>
              <a:t>Локальные нормативные акты </a:t>
            </a:r>
            <a:r>
              <a:rPr lang="ru-RU" dirty="0">
                <a:solidFill>
                  <a:schemeClr val="accent1">
                    <a:lumMod val="75000"/>
                  </a:schemeClr>
                </a:solidFill>
                <a:latin typeface="Georgia" panose="02040502050405020303" pitchFamily="18" charset="0"/>
              </a:rPr>
              <a:t>— нормативные предписания, принятые на уровне конкретного предприятия, учреждения и организации и регулирующие их внутреннюю жизнь. (например, правила внутреннего трудового распорядка, положение о премировании, приказ об увольнении гражданина Иванова и т.д.).</a:t>
            </a:r>
          </a:p>
          <a:p>
            <a:endParaRPr lang="ru-RU" dirty="0"/>
          </a:p>
        </p:txBody>
      </p:sp>
    </p:spTree>
    <p:extLst>
      <p:ext uri="{BB962C8B-B14F-4D97-AF65-F5344CB8AC3E}">
        <p14:creationId xmlns:p14="http://schemas.microsoft.com/office/powerpoint/2010/main" val="33899858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27F561-165E-E2AF-B33F-B5C8C6CB817B}"/>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Действие НПА </a:t>
            </a:r>
          </a:p>
        </p:txBody>
      </p:sp>
      <p:sp>
        <p:nvSpPr>
          <p:cNvPr id="3" name="Объект 2">
            <a:extLst>
              <a:ext uri="{FF2B5EF4-FFF2-40B4-BE49-F238E27FC236}">
                <a16:creationId xmlns:a16="http://schemas.microsoft.com/office/drawing/2014/main" id="{DDB67A84-50B2-862B-F5B3-02FAEA0D8478}"/>
              </a:ext>
            </a:extLst>
          </p:cNvPr>
          <p:cNvSpPr>
            <a:spLocks noGrp="1"/>
          </p:cNvSpPr>
          <p:nvPr>
            <p:ph idx="1"/>
          </p:nvPr>
        </p:nvSpPr>
        <p:spPr/>
        <p:txBody>
          <a:bodyPr/>
          <a:lstStyle/>
          <a:p>
            <a:pPr algn="just"/>
            <a:r>
              <a:rPr lang="ru-RU" dirty="0">
                <a:solidFill>
                  <a:schemeClr val="accent1">
                    <a:lumMod val="75000"/>
                  </a:schemeClr>
                </a:solidFill>
                <a:latin typeface="Georgia" panose="02040502050405020303" pitchFamily="18" charset="0"/>
              </a:rPr>
              <a:t>Для правильного применения нормативно-правовых актов и содержащихся в них норм необходимо точно определить юридическую силу этого акта и его действие по трем критериям:</a:t>
            </a:r>
            <a:endParaRPr lang="ru-RU" dirty="0"/>
          </a:p>
        </p:txBody>
      </p:sp>
      <p:sp>
        <p:nvSpPr>
          <p:cNvPr id="4" name="Прямоугольник 3">
            <a:extLst>
              <a:ext uri="{FF2B5EF4-FFF2-40B4-BE49-F238E27FC236}">
                <a16:creationId xmlns:a16="http://schemas.microsoft.com/office/drawing/2014/main" id="{73D22BE0-A641-E319-3CDC-71F43EF0BF0F}"/>
              </a:ext>
            </a:extLst>
          </p:cNvPr>
          <p:cNvSpPr/>
          <p:nvPr/>
        </p:nvSpPr>
        <p:spPr>
          <a:xfrm>
            <a:off x="979715" y="4161453"/>
            <a:ext cx="3200399" cy="1558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 времени</a:t>
            </a:r>
          </a:p>
        </p:txBody>
      </p:sp>
      <p:sp>
        <p:nvSpPr>
          <p:cNvPr id="5" name="Прямоугольник 4">
            <a:extLst>
              <a:ext uri="{FF2B5EF4-FFF2-40B4-BE49-F238E27FC236}">
                <a16:creationId xmlns:a16="http://schemas.microsoft.com/office/drawing/2014/main" id="{917F5F37-EB9D-26AC-E101-A4C9D9CE7F75}"/>
              </a:ext>
            </a:extLst>
          </p:cNvPr>
          <p:cNvSpPr/>
          <p:nvPr/>
        </p:nvSpPr>
        <p:spPr>
          <a:xfrm>
            <a:off x="4889242" y="4161453"/>
            <a:ext cx="3200399" cy="1558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В пространстве</a:t>
            </a:r>
          </a:p>
        </p:txBody>
      </p:sp>
      <p:sp>
        <p:nvSpPr>
          <p:cNvPr id="6" name="Прямоугольник 5">
            <a:extLst>
              <a:ext uri="{FF2B5EF4-FFF2-40B4-BE49-F238E27FC236}">
                <a16:creationId xmlns:a16="http://schemas.microsoft.com/office/drawing/2014/main" id="{5E07952C-F19B-3393-4F3D-CF1F0EE08034}"/>
              </a:ext>
            </a:extLst>
          </p:cNvPr>
          <p:cNvSpPr/>
          <p:nvPr/>
        </p:nvSpPr>
        <p:spPr>
          <a:xfrm>
            <a:off x="8677471" y="4161453"/>
            <a:ext cx="3200399" cy="1558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 кругу лиц </a:t>
            </a:r>
          </a:p>
        </p:txBody>
      </p:sp>
    </p:spTree>
    <p:extLst>
      <p:ext uri="{BB962C8B-B14F-4D97-AF65-F5344CB8AC3E}">
        <p14:creationId xmlns:p14="http://schemas.microsoft.com/office/powerpoint/2010/main" val="3541138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76D15A-AF86-505D-11CF-7D675B838F92}"/>
              </a:ext>
            </a:extLst>
          </p:cNvPr>
          <p:cNvSpPr>
            <a:spLocks noGrp="1"/>
          </p:cNvSpPr>
          <p:nvPr>
            <p:ph type="title"/>
          </p:nvPr>
        </p:nvSpPr>
        <p:spPr/>
        <p:txBody>
          <a:bodyPr>
            <a:normAutofit/>
          </a:bodyPr>
          <a:lstStyle/>
          <a:p>
            <a:pPr algn="ctr"/>
            <a:r>
              <a:rPr lang="ru-RU" sz="3200" b="1" dirty="0">
                <a:solidFill>
                  <a:schemeClr val="accent1">
                    <a:lumMod val="75000"/>
                  </a:schemeClr>
                </a:solidFill>
                <a:latin typeface="Georgia" panose="02040502050405020303" pitchFamily="18" charset="0"/>
              </a:rPr>
              <a:t>Действие нормативно-правового акта во времени</a:t>
            </a:r>
            <a:endParaRPr lang="ru-RU" sz="3200" dirty="0"/>
          </a:p>
        </p:txBody>
      </p:sp>
      <p:sp>
        <p:nvSpPr>
          <p:cNvPr id="3" name="Объект 2">
            <a:extLst>
              <a:ext uri="{FF2B5EF4-FFF2-40B4-BE49-F238E27FC236}">
                <a16:creationId xmlns:a16="http://schemas.microsoft.com/office/drawing/2014/main" id="{91E53DBA-1C29-4951-46BB-EC72BDEE7403}"/>
              </a:ext>
            </a:extLst>
          </p:cNvPr>
          <p:cNvSpPr>
            <a:spLocks noGrp="1"/>
          </p:cNvSpPr>
          <p:nvPr>
            <p:ph idx="1"/>
          </p:nvPr>
        </p:nvSpPr>
        <p:spPr>
          <a:xfrm>
            <a:off x="838200" y="2090057"/>
            <a:ext cx="10515600" cy="4086906"/>
          </a:xfrm>
        </p:spPr>
        <p:txBody>
          <a:bodyPr>
            <a:normAutofit fontScale="92500" lnSpcReduction="10000"/>
          </a:bodyPr>
          <a:lstStyle/>
          <a:p>
            <a:pPr algn="just"/>
            <a:r>
              <a:rPr lang="ru-RU" b="1" dirty="0">
                <a:solidFill>
                  <a:schemeClr val="accent1">
                    <a:lumMod val="75000"/>
                  </a:schemeClr>
                </a:solidFill>
                <a:latin typeface="Georgia" panose="02040502050405020303" pitchFamily="18" charset="0"/>
              </a:rPr>
              <a:t>Действие нормативно-правового акта во времени </a:t>
            </a:r>
            <a:r>
              <a:rPr lang="ru-RU" dirty="0">
                <a:solidFill>
                  <a:schemeClr val="accent1">
                    <a:lumMod val="75000"/>
                  </a:schemeClr>
                </a:solidFill>
                <a:latin typeface="Georgia" panose="02040502050405020303" pitchFamily="18" charset="0"/>
              </a:rPr>
              <a:t>определяется двумя моментами: моментом вступления нормативно-правового акта в силу и моментом утраты им юридической силы. </a:t>
            </a:r>
          </a:p>
          <a:p>
            <a:pPr algn="just"/>
            <a:r>
              <a:rPr lang="ru-RU" dirty="0">
                <a:solidFill>
                  <a:schemeClr val="accent1">
                    <a:lumMod val="75000"/>
                  </a:schemeClr>
                </a:solidFill>
                <a:latin typeface="Georgia" panose="02040502050405020303" pitchFamily="18" charset="0"/>
              </a:rPr>
              <a:t>Нормативно-правовой акт вступает в силу: </a:t>
            </a:r>
          </a:p>
          <a:p>
            <a:pPr algn="just"/>
            <a:r>
              <a:rPr lang="ru-RU" dirty="0">
                <a:solidFill>
                  <a:schemeClr val="accent1">
                    <a:lumMod val="75000"/>
                  </a:schemeClr>
                </a:solidFill>
                <a:latin typeface="Georgia" panose="02040502050405020303" pitchFamily="18" charset="0"/>
              </a:rPr>
              <a:t>1) либо со времени его принятия; </a:t>
            </a:r>
          </a:p>
          <a:p>
            <a:pPr algn="just"/>
            <a:r>
              <a:rPr lang="ru-RU" dirty="0">
                <a:solidFill>
                  <a:schemeClr val="accent1">
                    <a:lumMod val="75000"/>
                  </a:schemeClr>
                </a:solidFill>
                <a:latin typeface="Georgia" panose="02040502050405020303" pitchFamily="18" charset="0"/>
              </a:rPr>
              <a:t>2) либо с того времени (календарной даты), которое указано в самом акте. </a:t>
            </a:r>
          </a:p>
          <a:p>
            <a:pPr algn="just"/>
            <a:r>
              <a:rPr lang="ru-RU" dirty="0">
                <a:solidFill>
                  <a:schemeClr val="accent1">
                    <a:lumMod val="75000"/>
                  </a:schemeClr>
                </a:solidFill>
                <a:latin typeface="Georgia" panose="02040502050405020303" pitchFamily="18" charset="0"/>
              </a:rPr>
              <a:t>Если в нормативно-правовом акте момент начала его действия не определен, то он вступает в силу по истечении определенного срока после опубликования.</a:t>
            </a:r>
          </a:p>
        </p:txBody>
      </p:sp>
    </p:spTree>
    <p:extLst>
      <p:ext uri="{BB962C8B-B14F-4D97-AF65-F5344CB8AC3E}">
        <p14:creationId xmlns:p14="http://schemas.microsoft.com/office/powerpoint/2010/main" val="2995106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236FD9E-951D-7672-A36A-B07175DF3143}"/>
              </a:ext>
            </a:extLst>
          </p:cNvPr>
          <p:cNvSpPr>
            <a:spLocks noGrp="1"/>
          </p:cNvSpPr>
          <p:nvPr>
            <p:ph idx="1"/>
          </p:nvPr>
        </p:nvSpPr>
        <p:spPr>
          <a:xfrm>
            <a:off x="838200" y="802433"/>
            <a:ext cx="10515600" cy="5598465"/>
          </a:xfrm>
        </p:spPr>
        <p:txBody>
          <a:bodyPr>
            <a:normAutofit fontScale="92500" lnSpcReduction="10000"/>
          </a:bodyPr>
          <a:lstStyle/>
          <a:p>
            <a:pPr algn="just"/>
            <a:r>
              <a:rPr lang="ru-RU" b="0" i="0" dirty="0">
                <a:solidFill>
                  <a:schemeClr val="accent1">
                    <a:lumMod val="75000"/>
                  </a:schemeClr>
                </a:solidFill>
                <a:effectLst/>
                <a:latin typeface="Georgia" panose="02040502050405020303" pitchFamily="18" charset="0"/>
              </a:rPr>
              <a:t>Моментом вступления в силу нормативного правового акта является обстоятельство, предусмотренное в законодательстве государства или самом акте, с наступлением которого связывается его юридическое действие.</a:t>
            </a:r>
          </a:p>
          <a:p>
            <a:pPr algn="just"/>
            <a:r>
              <a:rPr lang="ru-RU" b="0" i="0" dirty="0">
                <a:solidFill>
                  <a:schemeClr val="accent1">
                    <a:lumMod val="75000"/>
                  </a:schemeClr>
                </a:solidFill>
                <a:effectLst/>
                <a:latin typeface="Georgia" panose="02040502050405020303" pitchFamily="18" charset="0"/>
              </a:rPr>
              <a:t>По общему правилу нормативные правовые акты вступают в законную силу по истечении определённого времени с момента их официального </a:t>
            </a:r>
            <a:r>
              <a:rPr lang="ru-RU" b="0" i="0" u="none" strike="noStrike"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опубликования</a:t>
            </a:r>
            <a:r>
              <a:rPr lang="ru-RU" b="0" i="0" dirty="0">
                <a:solidFill>
                  <a:schemeClr val="accent1">
                    <a:lumMod val="75000"/>
                  </a:schemeClr>
                </a:solidFill>
                <a:effectLst/>
                <a:latin typeface="Georgia" panose="02040502050405020303" pitchFamily="18" charset="0"/>
              </a:rPr>
              <a:t>.</a:t>
            </a:r>
          </a:p>
          <a:p>
            <a:pPr algn="just"/>
            <a:r>
              <a:rPr lang="ru-RU" b="0" i="0" dirty="0">
                <a:solidFill>
                  <a:schemeClr val="accent1">
                    <a:lumMod val="75000"/>
                  </a:schemeClr>
                </a:solidFill>
                <a:effectLst/>
                <a:latin typeface="Georgia" panose="02040502050405020303" pitchFamily="18" charset="0"/>
              </a:rPr>
              <a:t>Кроме того, порядок вступления в силу нормативного правового акта может быть определён как в самом акте, так и в отдельном акте, которым он вводится в действие. В этих случаях моментом вступления нормативного правового акта в законную силу является календарная дата или событие, с наступлением которого акт начинает действовать. Как правило, в качестве такого события указывается момент его официального опубликования.</a:t>
            </a:r>
          </a:p>
          <a:p>
            <a:pPr algn="just"/>
            <a:endParaRPr lang="ru-RU"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226478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770E9AE-62A5-340F-F5A8-BB896076FA25}"/>
              </a:ext>
            </a:extLst>
          </p:cNvPr>
          <p:cNvSpPr>
            <a:spLocks noGrp="1"/>
          </p:cNvSpPr>
          <p:nvPr>
            <p:ph idx="1"/>
          </p:nvPr>
        </p:nvSpPr>
        <p:spPr>
          <a:xfrm>
            <a:off x="838200" y="1156996"/>
            <a:ext cx="10515600" cy="5019967"/>
          </a:xfrm>
        </p:spPr>
        <p:txBody>
          <a:bodyPr>
            <a:normAutofit fontScale="85000" lnSpcReduction="20000"/>
          </a:bodyPr>
          <a:lstStyle/>
          <a:p>
            <a:pPr algn="just"/>
            <a:r>
              <a:rPr lang="ru-RU" b="0" i="0" dirty="0">
                <a:solidFill>
                  <a:schemeClr val="accent1">
                    <a:lumMod val="75000"/>
                  </a:schemeClr>
                </a:solidFill>
                <a:effectLst/>
                <a:latin typeface="Georgia" panose="02040502050405020303" pitchFamily="18" charset="0"/>
              </a:rPr>
              <a:t>В Российской Федерации </a:t>
            </a:r>
            <a:r>
              <a:rPr lang="ru-RU" b="0" i="0" u="none" strike="noStrike"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федеральные конституционные законы</a:t>
            </a:r>
            <a:r>
              <a:rPr lang="ru-RU" b="0" i="0" dirty="0">
                <a:solidFill>
                  <a:schemeClr val="accent1">
                    <a:lumMod val="75000"/>
                  </a:schemeClr>
                </a:solidFill>
                <a:effectLst/>
                <a:latin typeface="Georgia" panose="02040502050405020303" pitchFamily="18" charset="0"/>
              </a:rPr>
              <a:t>, </a:t>
            </a:r>
            <a:r>
              <a:rPr lang="ru-RU" b="0" i="0" u="none" strike="noStrike" dirty="0">
                <a:solidFill>
                  <a:schemeClr val="accent1">
                    <a:lumMod val="75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федеральные законы</a:t>
            </a:r>
            <a:r>
              <a:rPr lang="ru-RU" b="0" i="0" dirty="0">
                <a:solidFill>
                  <a:schemeClr val="accent1">
                    <a:lumMod val="75000"/>
                  </a:schemeClr>
                </a:solidFill>
                <a:effectLst/>
                <a:latin typeface="Georgia" panose="02040502050405020303" pitchFamily="18" charset="0"/>
              </a:rPr>
              <a:t>, акты палат </a:t>
            </a:r>
            <a:r>
              <a:rPr lang="ru-RU" b="0" i="0" u="none" strike="noStrike" dirty="0">
                <a:solidFill>
                  <a:schemeClr val="accent1">
                    <a:lumMod val="75000"/>
                  </a:schemeClr>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Федерального Собрания</a:t>
            </a:r>
            <a:r>
              <a:rPr lang="ru-RU" b="0" i="0" dirty="0">
                <a:solidFill>
                  <a:schemeClr val="accent1">
                    <a:lumMod val="75000"/>
                  </a:schemeClr>
                </a:solidFill>
                <a:effectLst/>
                <a:latin typeface="Georgia" panose="02040502050405020303" pitchFamily="18" charset="0"/>
              </a:rPr>
              <a:t> вступают в силу по истечении 10 дней после дня их официального опубликования, если самими </a:t>
            </a:r>
            <a:r>
              <a:rPr lang="ru-RU" b="0" i="0" u="none" strike="noStrike" dirty="0">
                <a:solidFill>
                  <a:schemeClr val="accent1">
                    <a:lumMod val="75000"/>
                  </a:schemeClr>
                </a:solidFill>
                <a:effectLst/>
                <a:latin typeface="Georgia" panose="02040502050405020303" pitchFamily="18" charset="0"/>
                <a:hlinkClick r:id="rId5">
                  <a:extLst>
                    <a:ext uri="{A12FA001-AC4F-418D-AE19-62706E023703}">
                      <ahyp:hlinkClr xmlns:ahyp="http://schemas.microsoft.com/office/drawing/2018/hyperlinkcolor" val="tx"/>
                    </a:ext>
                  </a:extLst>
                </a:hlinkClick>
              </a:rPr>
              <a:t>законами</a:t>
            </a:r>
            <a:r>
              <a:rPr lang="ru-RU" b="0" i="0" dirty="0">
                <a:solidFill>
                  <a:schemeClr val="accent1">
                    <a:lumMod val="75000"/>
                  </a:schemeClr>
                </a:solidFill>
                <a:effectLst/>
                <a:latin typeface="Georgia" panose="02040502050405020303" pitchFamily="18" charset="0"/>
              </a:rPr>
              <a:t> или актами палат не установлен другой порядок вступления их в силу. </a:t>
            </a:r>
          </a:p>
          <a:p>
            <a:pPr algn="just"/>
            <a:r>
              <a:rPr lang="ru-RU" b="0" i="0" dirty="0">
                <a:solidFill>
                  <a:schemeClr val="accent1">
                    <a:lumMod val="75000"/>
                  </a:schemeClr>
                </a:solidFill>
                <a:effectLst/>
                <a:latin typeface="Georgia" panose="02040502050405020303" pitchFamily="18" charset="0"/>
              </a:rPr>
              <a:t>Нормативные правовые акты </a:t>
            </a:r>
            <a:r>
              <a:rPr lang="ru-RU" b="0" i="0" u="none" strike="noStrike" dirty="0">
                <a:solidFill>
                  <a:schemeClr val="accent1">
                    <a:lumMod val="75000"/>
                  </a:schemeClr>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Президента РФ</a:t>
            </a:r>
            <a:r>
              <a:rPr lang="ru-RU" b="0" i="0" dirty="0">
                <a:solidFill>
                  <a:schemeClr val="accent1">
                    <a:lumMod val="75000"/>
                  </a:schemeClr>
                </a:solidFill>
                <a:effectLst/>
                <a:latin typeface="Georgia" panose="02040502050405020303" pitchFamily="18" charset="0"/>
              </a:rPr>
              <a:t> и </a:t>
            </a:r>
            <a:r>
              <a:rPr lang="ru-RU" b="0" i="0" u="none" strike="noStrike" dirty="0">
                <a:solidFill>
                  <a:schemeClr val="accent1">
                    <a:lumMod val="75000"/>
                  </a:schemeClr>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Правительства РФ</a:t>
            </a:r>
            <a:r>
              <a:rPr lang="ru-RU" b="0" i="0" dirty="0">
                <a:solidFill>
                  <a:schemeClr val="accent1">
                    <a:lumMod val="75000"/>
                  </a:schemeClr>
                </a:solidFill>
                <a:effectLst/>
                <a:latin typeface="Georgia" panose="02040502050405020303" pitchFamily="18" charset="0"/>
              </a:rPr>
              <a:t> вступают в силу по истечении 7 дней после дня их первого официального опубликования, если самими актами не установлен другой порядок. </a:t>
            </a:r>
          </a:p>
          <a:p>
            <a:pPr algn="just"/>
            <a:r>
              <a:rPr lang="ru-RU" b="0" i="0" dirty="0">
                <a:solidFill>
                  <a:schemeClr val="accent1">
                    <a:lumMod val="75000"/>
                  </a:schemeClr>
                </a:solidFill>
                <a:effectLst/>
                <a:latin typeface="Georgia" panose="02040502050405020303" pitchFamily="18" charset="0"/>
              </a:rPr>
              <a:t>В России нормативные правовые акты </a:t>
            </a:r>
            <a:r>
              <a:rPr lang="ru-RU" b="0" i="0" u="none" strike="noStrike" dirty="0">
                <a:solidFill>
                  <a:schemeClr val="accent1">
                    <a:lumMod val="75000"/>
                  </a:schemeClr>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федеральных органов исполнительной власти</a:t>
            </a:r>
            <a:r>
              <a:rPr lang="ru-RU" b="0" i="0" dirty="0">
                <a:solidFill>
                  <a:schemeClr val="accent1">
                    <a:lumMod val="75000"/>
                  </a:schemeClr>
                </a:solidFill>
                <a:effectLst/>
                <a:latin typeface="Georgia" panose="02040502050405020303" pitchFamily="18" charset="0"/>
              </a:rPr>
              <a:t>, затрагивающие </a:t>
            </a:r>
            <a:r>
              <a:rPr lang="ru-RU" b="0" i="0" u="none" strike="noStrike" dirty="0">
                <a:solidFill>
                  <a:schemeClr val="accent1">
                    <a:lumMod val="75000"/>
                  </a:schemeClr>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права</a:t>
            </a:r>
            <a:r>
              <a:rPr lang="ru-RU" b="0" i="0" dirty="0">
                <a:solidFill>
                  <a:schemeClr val="accent1">
                    <a:lumMod val="75000"/>
                  </a:schemeClr>
                </a:solidFill>
                <a:effectLst/>
                <a:latin typeface="Georgia" panose="02040502050405020303" pitchFamily="18" charset="0"/>
              </a:rPr>
              <a:t>, свободы и обязанности человека и </a:t>
            </a:r>
            <a:r>
              <a:rPr lang="ru-RU" b="0" i="0" u="none" strike="noStrike" dirty="0">
                <a:solidFill>
                  <a:schemeClr val="accent1">
                    <a:lumMod val="75000"/>
                  </a:schemeClr>
                </a:solidFill>
                <a:effectLst/>
                <a:latin typeface="Georgia" panose="02040502050405020303" pitchFamily="18" charset="0"/>
                <a:hlinkClick r:id="rId10">
                  <a:extLst>
                    <a:ext uri="{A12FA001-AC4F-418D-AE19-62706E023703}">
                      <ahyp:hlinkClr xmlns:ahyp="http://schemas.microsoft.com/office/drawing/2018/hyperlinkcolor" val="tx"/>
                    </a:ext>
                  </a:extLst>
                </a:hlinkClick>
              </a:rPr>
              <a:t>гражданина</a:t>
            </a:r>
            <a:r>
              <a:rPr lang="ru-RU" b="0" i="0" dirty="0">
                <a:solidFill>
                  <a:schemeClr val="accent1">
                    <a:lumMod val="75000"/>
                  </a:schemeClr>
                </a:solidFill>
                <a:effectLst/>
                <a:latin typeface="Georgia" panose="02040502050405020303" pitchFamily="18" charset="0"/>
              </a:rPr>
              <a:t>, устанавливающие </a:t>
            </a:r>
            <a:r>
              <a:rPr lang="ru-RU" b="0" i="0" u="none" strike="noStrike" dirty="0">
                <a:solidFill>
                  <a:schemeClr val="accent1">
                    <a:lumMod val="75000"/>
                  </a:schemeClr>
                </a:solidFill>
                <a:effectLst/>
                <a:latin typeface="Georgia" panose="02040502050405020303" pitchFamily="18" charset="0"/>
                <a:hlinkClick r:id="rId11">
                  <a:extLst>
                    <a:ext uri="{A12FA001-AC4F-418D-AE19-62706E023703}">
                      <ahyp:hlinkClr xmlns:ahyp="http://schemas.microsoft.com/office/drawing/2018/hyperlinkcolor" val="tx"/>
                    </a:ext>
                  </a:extLst>
                </a:hlinkClick>
              </a:rPr>
              <a:t>правовой статус</a:t>
            </a:r>
            <a:r>
              <a:rPr lang="ru-RU" b="0" i="0" dirty="0">
                <a:solidFill>
                  <a:schemeClr val="accent1">
                    <a:lumMod val="75000"/>
                  </a:schemeClr>
                </a:solidFill>
                <a:effectLst/>
                <a:latin typeface="Georgia" panose="02040502050405020303" pitchFamily="18" charset="0"/>
              </a:rPr>
              <a:t> организаций или имеющие межведомственный характер, вступают в законную силу одновременно на всей территории по истечении 10 дней после дня их официального опубликования и государственной регистрации в </a:t>
            </a:r>
            <a:r>
              <a:rPr lang="ru-RU" b="0" i="0" u="none" strike="noStrike" dirty="0">
                <a:solidFill>
                  <a:schemeClr val="accent1">
                    <a:lumMod val="75000"/>
                  </a:schemeClr>
                </a:solidFill>
                <a:effectLst/>
                <a:latin typeface="Georgia" panose="02040502050405020303" pitchFamily="18" charset="0"/>
                <a:hlinkClick r:id="rId12">
                  <a:extLst>
                    <a:ext uri="{A12FA001-AC4F-418D-AE19-62706E023703}">
                      <ahyp:hlinkClr xmlns:ahyp="http://schemas.microsoft.com/office/drawing/2018/hyperlinkcolor" val="tx"/>
                    </a:ext>
                  </a:extLst>
                </a:hlinkClick>
              </a:rPr>
              <a:t>Министерстве юстиции</a:t>
            </a:r>
            <a:r>
              <a:rPr lang="ru-RU" b="0" i="0" dirty="0">
                <a:solidFill>
                  <a:schemeClr val="accent1">
                    <a:lumMod val="75000"/>
                  </a:schemeClr>
                </a:solidFill>
                <a:effectLst/>
                <a:latin typeface="Georgia" panose="02040502050405020303" pitchFamily="18" charset="0"/>
              </a:rPr>
              <a:t> РФ, если самими актами не установлен другой порядок вступления их в силу.</a:t>
            </a:r>
          </a:p>
          <a:p>
            <a:endParaRPr lang="ru-RU" dirty="0"/>
          </a:p>
        </p:txBody>
      </p:sp>
    </p:spTree>
    <p:extLst>
      <p:ext uri="{BB962C8B-B14F-4D97-AF65-F5344CB8AC3E}">
        <p14:creationId xmlns:p14="http://schemas.microsoft.com/office/powerpoint/2010/main" val="1471315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D68801D5-61C0-A837-4F8C-6AE8BDFBF101}"/>
              </a:ext>
            </a:extLst>
          </p:cNvPr>
          <p:cNvSpPr>
            <a:spLocks noGrp="1"/>
          </p:cNvSpPr>
          <p:nvPr>
            <p:ph idx="1"/>
          </p:nvPr>
        </p:nvSpPr>
        <p:spPr>
          <a:xfrm>
            <a:off x="838200" y="709127"/>
            <a:ext cx="10515600" cy="5682342"/>
          </a:xfrm>
        </p:spPr>
        <p:txBody>
          <a:bodyPr>
            <a:normAutofit lnSpcReduction="10000"/>
          </a:bodyPr>
          <a:lstStyle/>
          <a:p>
            <a:pPr algn="just"/>
            <a:r>
              <a:rPr lang="ru-RU" sz="2400" b="1" dirty="0">
                <a:solidFill>
                  <a:schemeClr val="accent1">
                    <a:lumMod val="75000"/>
                  </a:schemeClr>
                </a:solidFill>
                <a:latin typeface="Georgia" panose="02040502050405020303" pitchFamily="18" charset="0"/>
              </a:rPr>
              <a:t>Действие нормативно-правового акта прекращается </a:t>
            </a:r>
            <a:r>
              <a:rPr lang="ru-RU" sz="2400" dirty="0">
                <a:solidFill>
                  <a:schemeClr val="accent1">
                    <a:lumMod val="75000"/>
                  </a:schemeClr>
                </a:solidFill>
                <a:latin typeface="Georgia" panose="02040502050405020303" pitchFamily="18" charset="0"/>
              </a:rPr>
              <a:t>в одном из следующих случаев: </a:t>
            </a:r>
          </a:p>
          <a:p>
            <a:pPr algn="just"/>
            <a:r>
              <a:rPr lang="ru-RU" sz="2400" dirty="0">
                <a:solidFill>
                  <a:schemeClr val="accent1">
                    <a:lumMod val="75000"/>
                  </a:schemeClr>
                </a:solidFill>
                <a:latin typeface="Georgia" panose="02040502050405020303" pitchFamily="18" charset="0"/>
              </a:rPr>
              <a:t>1) по истечении срока действия акта; </a:t>
            </a:r>
          </a:p>
          <a:p>
            <a:pPr algn="just"/>
            <a:r>
              <a:rPr lang="ru-RU" sz="2400" dirty="0">
                <a:solidFill>
                  <a:schemeClr val="accent1">
                    <a:lumMod val="75000"/>
                  </a:schemeClr>
                </a:solidFill>
                <a:latin typeface="Georgia" panose="02040502050405020303" pitchFamily="18" charset="0"/>
              </a:rPr>
              <a:t>2) в случае указания государственного органа об отмене акта; </a:t>
            </a:r>
          </a:p>
          <a:p>
            <a:pPr algn="just"/>
            <a:r>
              <a:rPr lang="ru-RU" sz="2400" dirty="0">
                <a:solidFill>
                  <a:schemeClr val="accent1">
                    <a:lumMod val="75000"/>
                  </a:schemeClr>
                </a:solidFill>
                <a:latin typeface="Georgia" panose="02040502050405020303" pitchFamily="18" charset="0"/>
              </a:rPr>
              <a:t>3) в случае принятия нового акта по тому же вопросу тем же или вышестоящим государственным органом. </a:t>
            </a:r>
          </a:p>
          <a:p>
            <a:pPr algn="just"/>
            <a:r>
              <a:rPr lang="ru-RU" sz="2400" dirty="0">
                <a:solidFill>
                  <a:schemeClr val="accent1">
                    <a:lumMod val="75000"/>
                  </a:schemeClr>
                </a:solidFill>
                <a:latin typeface="Georgia" panose="02040502050405020303" pitchFamily="18" charset="0"/>
              </a:rPr>
              <a:t>Иногда вновь принятый нормативно-правовой акт распространяет свое действие на общественные отношения, которые возникли до вступления его в юридическую силу. В таких случаях говорят об </a:t>
            </a:r>
            <a:r>
              <a:rPr lang="ru-RU" sz="2400" b="1" dirty="0">
                <a:solidFill>
                  <a:schemeClr val="accent1">
                    <a:lumMod val="75000"/>
                  </a:schemeClr>
                </a:solidFill>
                <a:latin typeface="Georgia" panose="02040502050405020303" pitchFamily="18" charset="0"/>
              </a:rPr>
              <a:t>обратной силе закона. </a:t>
            </a:r>
          </a:p>
          <a:p>
            <a:pPr algn="just"/>
            <a:r>
              <a:rPr lang="ru-RU" sz="2400" dirty="0">
                <a:solidFill>
                  <a:schemeClr val="accent1">
                    <a:lumMod val="75000"/>
                  </a:schemeClr>
                </a:solidFill>
                <a:latin typeface="Georgia" panose="02040502050405020303" pitchFamily="18" charset="0"/>
              </a:rPr>
              <a:t>По общему правилу большинство законов </a:t>
            </a:r>
            <a:r>
              <a:rPr lang="ru-RU" sz="2400" b="1" dirty="0">
                <a:solidFill>
                  <a:schemeClr val="accent1">
                    <a:lumMod val="75000"/>
                  </a:schemeClr>
                </a:solidFill>
                <a:latin typeface="Georgia" panose="02040502050405020303" pitchFamily="18" charset="0"/>
              </a:rPr>
              <a:t>обратной силы не имеет.</a:t>
            </a:r>
            <a:r>
              <a:rPr lang="ru-RU" sz="2400" dirty="0">
                <a:solidFill>
                  <a:schemeClr val="accent1">
                    <a:lumMod val="75000"/>
                  </a:schemeClr>
                </a:solidFill>
                <a:latin typeface="Georgia" panose="02040502050405020303" pitchFamily="18" charset="0"/>
              </a:rPr>
              <a:t> </a:t>
            </a:r>
          </a:p>
          <a:p>
            <a:pPr algn="just"/>
            <a:r>
              <a:rPr lang="ru-RU" sz="2400" dirty="0">
                <a:solidFill>
                  <a:schemeClr val="accent1">
                    <a:lumMod val="75000"/>
                  </a:schemeClr>
                </a:solidFill>
                <a:latin typeface="Georgia" panose="02040502050405020303" pitchFamily="18" charset="0"/>
              </a:rPr>
              <a:t>Исключение составляют уголовные законы: они могут иметь обратную силу, если устраняют наказание за какие-то действия или его смягчают.</a:t>
            </a:r>
          </a:p>
        </p:txBody>
      </p:sp>
    </p:spTree>
    <p:extLst>
      <p:ext uri="{BB962C8B-B14F-4D97-AF65-F5344CB8AC3E}">
        <p14:creationId xmlns:p14="http://schemas.microsoft.com/office/powerpoint/2010/main" val="2184019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D157E6-81B2-A205-B4FA-665C6A7551AF}"/>
              </a:ext>
            </a:extLst>
          </p:cNvPr>
          <p:cNvSpPr>
            <a:spLocks noGrp="1"/>
          </p:cNvSpPr>
          <p:nvPr>
            <p:ph type="title"/>
          </p:nvPr>
        </p:nvSpPr>
        <p:spPr/>
        <p:txBody>
          <a:bodyPr>
            <a:normAutofit/>
          </a:bodyPr>
          <a:lstStyle/>
          <a:p>
            <a:pPr algn="ctr"/>
            <a:r>
              <a:rPr lang="ru-RU" sz="3600" b="1" dirty="0">
                <a:solidFill>
                  <a:schemeClr val="accent1">
                    <a:lumMod val="75000"/>
                  </a:schemeClr>
                </a:solidFill>
                <a:latin typeface="Georgia" panose="02040502050405020303" pitchFamily="18" charset="0"/>
              </a:rPr>
              <a:t>Действие нормативно-правового акта в пространстве </a:t>
            </a:r>
            <a:endParaRPr lang="ru-RU" sz="3600" dirty="0"/>
          </a:p>
        </p:txBody>
      </p:sp>
      <p:sp>
        <p:nvSpPr>
          <p:cNvPr id="3" name="Объект 2">
            <a:extLst>
              <a:ext uri="{FF2B5EF4-FFF2-40B4-BE49-F238E27FC236}">
                <a16:creationId xmlns:a16="http://schemas.microsoft.com/office/drawing/2014/main" id="{9A12131B-F986-2A60-43F0-5A7FF5A0359D}"/>
              </a:ext>
            </a:extLst>
          </p:cNvPr>
          <p:cNvSpPr>
            <a:spLocks noGrp="1"/>
          </p:cNvSpPr>
          <p:nvPr>
            <p:ph idx="1"/>
          </p:nvPr>
        </p:nvSpPr>
        <p:spPr>
          <a:xfrm>
            <a:off x="838200" y="1825625"/>
            <a:ext cx="10515600" cy="4667250"/>
          </a:xfrm>
        </p:spPr>
        <p:txBody>
          <a:bodyPr>
            <a:normAutofit fontScale="92500" lnSpcReduction="20000"/>
          </a:bodyPr>
          <a:lstStyle/>
          <a:p>
            <a:pPr algn="just"/>
            <a:r>
              <a:rPr lang="ru-RU" sz="2000" b="0" i="0" dirty="0">
                <a:solidFill>
                  <a:schemeClr val="accent1">
                    <a:lumMod val="75000"/>
                  </a:schemeClr>
                </a:solidFill>
                <a:effectLst/>
                <a:latin typeface="Georgia" panose="02040502050405020303" pitchFamily="18" charset="0"/>
              </a:rPr>
              <a:t>Территориальные пределы действия нормативного правового акта ограничиваются территорией государства, на которую распространяются его </a:t>
            </a:r>
            <a:r>
              <a:rPr lang="ru-RU" sz="2000" b="0" i="0" u="none" strike="noStrike"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суверенитет</a:t>
            </a:r>
            <a:r>
              <a:rPr lang="ru-RU" sz="2000" b="0" i="0" dirty="0">
                <a:solidFill>
                  <a:schemeClr val="accent1">
                    <a:lumMod val="75000"/>
                  </a:schemeClr>
                </a:solidFill>
                <a:effectLst/>
                <a:latin typeface="Georgia" panose="02040502050405020303" pitchFamily="18" charset="0"/>
              </a:rPr>
              <a:t> и юрисдикция. </a:t>
            </a:r>
          </a:p>
          <a:p>
            <a:pPr algn="just"/>
            <a:r>
              <a:rPr lang="ru-RU" sz="2000" b="0" i="0" dirty="0">
                <a:solidFill>
                  <a:schemeClr val="accent1">
                    <a:lumMod val="75000"/>
                  </a:schemeClr>
                </a:solidFill>
                <a:effectLst/>
                <a:latin typeface="Georgia" panose="02040502050405020303" pitchFamily="18" charset="0"/>
              </a:rPr>
              <a:t>К территории, ограниченной границами государства, относятся: суша, в том числе недра и </a:t>
            </a:r>
            <a:r>
              <a:rPr lang="ru-RU" sz="2000" b="0" i="0" u="none" strike="noStrike" dirty="0">
                <a:solidFill>
                  <a:schemeClr val="accent1">
                    <a:lumMod val="75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континентальный шельф</a:t>
            </a:r>
            <a:r>
              <a:rPr lang="ru-RU" sz="2000" b="0" i="0" dirty="0">
                <a:solidFill>
                  <a:schemeClr val="accent1">
                    <a:lumMod val="75000"/>
                  </a:schemeClr>
                </a:solidFill>
                <a:effectLst/>
                <a:latin typeface="Georgia" panose="02040502050405020303" pitchFamily="18" charset="0"/>
              </a:rPr>
              <a:t>, территориальные воды (12 морских миль), </a:t>
            </a:r>
            <a:r>
              <a:rPr lang="ru-RU" sz="2000" b="0" i="0" u="none" strike="noStrike" dirty="0">
                <a:solidFill>
                  <a:schemeClr val="accent1">
                    <a:lumMod val="75000"/>
                  </a:schemeClr>
                </a:solidFill>
                <a:effectLst/>
                <a:latin typeface="Georgia" panose="02040502050405020303" pitchFamily="18" charset="0"/>
                <a:hlinkClick r:id="rId4">
                  <a:extLst>
                    <a:ext uri="{A12FA001-AC4F-418D-AE19-62706E023703}">
                      <ahyp:hlinkClr xmlns:ahyp="http://schemas.microsoft.com/office/drawing/2018/hyperlinkcolor" val="tx"/>
                    </a:ext>
                  </a:extLst>
                </a:hlinkClick>
              </a:rPr>
              <a:t>воздушное пространство</a:t>
            </a:r>
            <a:r>
              <a:rPr lang="ru-RU" sz="2000" b="0" i="0" dirty="0">
                <a:solidFill>
                  <a:schemeClr val="accent1">
                    <a:lumMod val="75000"/>
                  </a:schemeClr>
                </a:solidFill>
                <a:effectLst/>
                <a:latin typeface="Georgia" panose="02040502050405020303" pitchFamily="18" charset="0"/>
              </a:rPr>
              <a:t>.</a:t>
            </a:r>
          </a:p>
          <a:p>
            <a:pPr algn="just"/>
            <a:r>
              <a:rPr lang="ru-RU" sz="2000" b="0" i="0" dirty="0">
                <a:solidFill>
                  <a:schemeClr val="accent1">
                    <a:lumMod val="75000"/>
                  </a:schemeClr>
                </a:solidFill>
                <a:effectLst/>
                <a:latin typeface="Georgia" panose="02040502050405020303" pitchFamily="18" charset="0"/>
              </a:rPr>
              <a:t>Внутригосударственное действие нормативных правовых актов может распространяться на всю территорию государства или её отдельные единицы (регион, город и т. д.). На территории РФ в соответствии с федеральным законом, например, могут быть созданы федеральные территории (</a:t>
            </a:r>
            <a:r>
              <a:rPr lang="ru-RU" sz="2000" b="0" i="0" u="none" strike="noStrike" dirty="0">
                <a:solidFill>
                  <a:schemeClr val="accent1">
                    <a:lumMod val="75000"/>
                  </a:schemeClr>
                </a:solidFill>
                <a:effectLst/>
                <a:latin typeface="Georgia" panose="02040502050405020303" pitchFamily="18" charset="0"/>
                <a:hlinkClick r:id="rId5">
                  <a:extLst>
                    <a:ext uri="{A12FA001-AC4F-418D-AE19-62706E023703}">
                      <ahyp:hlinkClr xmlns:ahyp="http://schemas.microsoft.com/office/drawing/2018/hyperlinkcolor" val="tx"/>
                    </a:ext>
                  </a:extLst>
                </a:hlinkClick>
              </a:rPr>
              <a:t>федеральная территория «Сириус»</a:t>
            </a:r>
            <a:r>
              <a:rPr lang="ru-RU" sz="2000" b="0" i="0" dirty="0">
                <a:solidFill>
                  <a:schemeClr val="accent1">
                    <a:lumMod val="75000"/>
                  </a:schemeClr>
                </a:solidFill>
                <a:effectLst/>
                <a:latin typeface="Georgia" panose="02040502050405020303" pitchFamily="18" charset="0"/>
              </a:rPr>
              <a:t>).</a:t>
            </a:r>
          </a:p>
          <a:p>
            <a:pPr algn="just"/>
            <a:r>
              <a:rPr lang="ru-RU" sz="2000" b="0" i="0" dirty="0">
                <a:solidFill>
                  <a:schemeClr val="accent1">
                    <a:lumMod val="75000"/>
                  </a:schemeClr>
                </a:solidFill>
                <a:effectLst/>
                <a:latin typeface="Georgia" panose="02040502050405020303" pitchFamily="18" charset="0"/>
              </a:rPr>
              <a:t>Разграничение действия внутри территории в особенности прослеживается в </a:t>
            </a:r>
            <a:r>
              <a:rPr lang="ru-RU" sz="2000" b="0" i="0" u="none" strike="noStrike" dirty="0">
                <a:solidFill>
                  <a:schemeClr val="accent1">
                    <a:lumMod val="75000"/>
                  </a:schemeClr>
                </a:solidFill>
                <a:effectLst/>
                <a:latin typeface="Georgia" panose="02040502050405020303" pitchFamily="18" charset="0"/>
                <a:hlinkClick r:id="rId6">
                  <a:extLst>
                    <a:ext uri="{A12FA001-AC4F-418D-AE19-62706E023703}">
                      <ahyp:hlinkClr xmlns:ahyp="http://schemas.microsoft.com/office/drawing/2018/hyperlinkcolor" val="tx"/>
                    </a:ext>
                  </a:extLst>
                </a:hlinkClick>
              </a:rPr>
              <a:t>федеративных</a:t>
            </a:r>
            <a:r>
              <a:rPr lang="ru-RU" sz="2000" b="0" i="0" dirty="0">
                <a:solidFill>
                  <a:schemeClr val="accent1">
                    <a:lumMod val="75000"/>
                  </a:schemeClr>
                </a:solidFill>
                <a:effectLst/>
                <a:latin typeface="Georgia" panose="02040502050405020303" pitchFamily="18" charset="0"/>
              </a:rPr>
              <a:t> государствах. В таких государствах действие нормативных правовых актов распространяется на всю территорию, на территорию </a:t>
            </a:r>
            <a:r>
              <a:rPr lang="ru-RU" sz="2000" b="0" i="0" u="none" strike="noStrike" dirty="0">
                <a:solidFill>
                  <a:schemeClr val="accent1">
                    <a:lumMod val="75000"/>
                  </a:schemeClr>
                </a:solidFill>
                <a:effectLst/>
                <a:latin typeface="Georgia" panose="02040502050405020303" pitchFamily="18" charset="0"/>
                <a:hlinkClick r:id="rId7">
                  <a:extLst>
                    <a:ext uri="{A12FA001-AC4F-418D-AE19-62706E023703}">
                      <ahyp:hlinkClr xmlns:ahyp="http://schemas.microsoft.com/office/drawing/2018/hyperlinkcolor" val="tx"/>
                    </a:ext>
                  </a:extLst>
                </a:hlinkClick>
              </a:rPr>
              <a:t>субъектов федерации</a:t>
            </a:r>
            <a:r>
              <a:rPr lang="ru-RU" sz="2000" b="0" i="0" dirty="0">
                <a:solidFill>
                  <a:schemeClr val="accent1">
                    <a:lumMod val="75000"/>
                  </a:schemeClr>
                </a:solidFill>
                <a:effectLst/>
                <a:latin typeface="Georgia" panose="02040502050405020303" pitchFamily="18" charset="0"/>
              </a:rPr>
              <a:t> или его отдельные </a:t>
            </a:r>
            <a:r>
              <a:rPr lang="ru-RU" sz="2000" b="0" i="0" u="none" strike="noStrike" dirty="0">
                <a:solidFill>
                  <a:schemeClr val="accent1">
                    <a:lumMod val="75000"/>
                  </a:schemeClr>
                </a:solidFill>
                <a:effectLst/>
                <a:latin typeface="Georgia" panose="02040502050405020303" pitchFamily="18" charset="0"/>
                <a:hlinkClick r:id="rId8">
                  <a:extLst>
                    <a:ext uri="{A12FA001-AC4F-418D-AE19-62706E023703}">
                      <ahyp:hlinkClr xmlns:ahyp="http://schemas.microsoft.com/office/drawing/2018/hyperlinkcolor" val="tx"/>
                    </a:ext>
                  </a:extLst>
                </a:hlinkClick>
              </a:rPr>
              <a:t>административно-территориальные единицы</a:t>
            </a:r>
            <a:r>
              <a:rPr lang="ru-RU" sz="2000" b="0" i="0" dirty="0">
                <a:solidFill>
                  <a:schemeClr val="accent1">
                    <a:lumMod val="75000"/>
                  </a:schemeClr>
                </a:solidFill>
                <a:effectLst/>
                <a:latin typeface="Georgia" panose="02040502050405020303" pitchFamily="18" charset="0"/>
              </a:rPr>
              <a:t>. Поэтому в России акты федеральных органов власти распространяются на всю территорию, акты субъектов – на территории соответствующих субъектов, акты муниципальных органов – на территорию соответствующих административных единиц. Противоречия, возникающие между нормативными правовыми актами различных территорий, разрешаются на основе </a:t>
            </a:r>
            <a:r>
              <a:rPr lang="ru-RU" sz="2000" b="0" i="0" u="none" strike="noStrike" dirty="0">
                <a:solidFill>
                  <a:schemeClr val="accent1">
                    <a:lumMod val="75000"/>
                  </a:schemeClr>
                </a:solidFill>
                <a:effectLst/>
                <a:latin typeface="Georgia" panose="02040502050405020303" pitchFamily="18" charset="0"/>
                <a:hlinkClick r:id="rId9">
                  <a:extLst>
                    <a:ext uri="{A12FA001-AC4F-418D-AE19-62706E023703}">
                      <ahyp:hlinkClr xmlns:ahyp="http://schemas.microsoft.com/office/drawing/2018/hyperlinkcolor" val="tx"/>
                    </a:ext>
                  </a:extLst>
                </a:hlinkClick>
              </a:rPr>
              <a:t>коллизионных норм</a:t>
            </a:r>
            <a:r>
              <a:rPr lang="ru-RU" sz="2000" b="0" i="0" dirty="0">
                <a:solidFill>
                  <a:schemeClr val="accent1">
                    <a:lumMod val="75000"/>
                  </a:schemeClr>
                </a:solidFill>
                <a:effectLst/>
                <a:latin typeface="Georgia" panose="02040502050405020303" pitchFamily="18" charset="0"/>
              </a:rPr>
              <a:t>, устанавливаемых, как правило, общегосударственной властью в законах.</a:t>
            </a:r>
          </a:p>
        </p:txBody>
      </p:sp>
    </p:spTree>
    <p:extLst>
      <p:ext uri="{BB962C8B-B14F-4D97-AF65-F5344CB8AC3E}">
        <p14:creationId xmlns:p14="http://schemas.microsoft.com/office/powerpoint/2010/main" val="3105399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D024D8-F391-46F5-97EA-2B8C5A07306F}"/>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Действие нормативно-правового акта по кругу лиц</a:t>
            </a:r>
            <a:endParaRPr lang="ru-RU" sz="4000" dirty="0"/>
          </a:p>
        </p:txBody>
      </p:sp>
      <p:sp>
        <p:nvSpPr>
          <p:cNvPr id="3" name="Объект 2">
            <a:extLst>
              <a:ext uri="{FF2B5EF4-FFF2-40B4-BE49-F238E27FC236}">
                <a16:creationId xmlns:a16="http://schemas.microsoft.com/office/drawing/2014/main" id="{B98CEE5F-8E41-C0B2-30DC-222EA83F03BA}"/>
              </a:ext>
            </a:extLst>
          </p:cNvPr>
          <p:cNvSpPr>
            <a:spLocks noGrp="1"/>
          </p:cNvSpPr>
          <p:nvPr>
            <p:ph idx="1"/>
          </p:nvPr>
        </p:nvSpPr>
        <p:spPr>
          <a:xfrm>
            <a:off x="838200" y="2621901"/>
            <a:ext cx="10515600" cy="3555061"/>
          </a:xfrm>
        </p:spPr>
        <p:txBody>
          <a:bodyPr>
            <a:normAutofit/>
          </a:bodyPr>
          <a:lstStyle/>
          <a:p>
            <a:pPr algn="just"/>
            <a:r>
              <a:rPr lang="ru-RU" sz="2000" b="0" i="0" dirty="0">
                <a:solidFill>
                  <a:schemeClr val="accent1">
                    <a:lumMod val="75000"/>
                  </a:schemeClr>
                </a:solidFill>
                <a:effectLst/>
                <a:latin typeface="Georgia" panose="02040502050405020303" pitchFamily="18" charset="0"/>
              </a:rPr>
              <a:t>Пределы действия нормативного правового акта по кругу лиц определяются сферой его распространения на правовые статусы различных субъектов права. </a:t>
            </a:r>
          </a:p>
          <a:p>
            <a:pPr algn="just"/>
            <a:r>
              <a:rPr lang="ru-RU" sz="2000" b="0" i="0" dirty="0">
                <a:solidFill>
                  <a:schemeClr val="accent1">
                    <a:lumMod val="75000"/>
                  </a:schemeClr>
                </a:solidFill>
                <a:effectLst/>
                <a:latin typeface="Georgia" panose="02040502050405020303" pitchFamily="18" charset="0"/>
              </a:rPr>
              <a:t>Обычно в самом акте указывается, на </a:t>
            </a:r>
            <a:r>
              <a:rPr lang="ru-RU" sz="2000" i="1" dirty="0">
                <a:solidFill>
                  <a:schemeClr val="accent1">
                    <a:lumMod val="75000"/>
                  </a:schemeClr>
                </a:solidFill>
                <a:effectLst/>
                <a:latin typeface="Georgia" panose="02040502050405020303" pitchFamily="18" charset="0"/>
              </a:rPr>
              <a:t>каких лиц он распространяется</a:t>
            </a:r>
            <a:r>
              <a:rPr lang="ru-RU" sz="2000" b="0" i="0" dirty="0">
                <a:solidFill>
                  <a:schemeClr val="accent1">
                    <a:lumMod val="75000"/>
                  </a:schemeClr>
                </a:solidFill>
                <a:effectLst/>
                <a:latin typeface="Georgia" panose="02040502050405020303" pitchFamily="18" charset="0"/>
              </a:rPr>
              <a:t>. Так, закон может распространяться на различные категории индивидов (личностей), виды организаций и социальных общностей. Например, акт может распространяться только на граждан, но не применяться к </a:t>
            </a:r>
            <a:r>
              <a:rPr lang="ru-RU" sz="2000" b="0" i="0" u="none" strike="noStrike"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иностранным гражданам</a:t>
            </a:r>
            <a:r>
              <a:rPr lang="ru-RU" sz="2000" b="0" i="0" dirty="0">
                <a:solidFill>
                  <a:schemeClr val="accent1">
                    <a:lumMod val="75000"/>
                  </a:schemeClr>
                </a:solidFill>
                <a:effectLst/>
                <a:latin typeface="Georgia" panose="02040502050405020303" pitchFamily="18" charset="0"/>
              </a:rPr>
              <a:t> или </a:t>
            </a:r>
            <a:r>
              <a:rPr lang="ru-RU" sz="2000" b="0" i="0" u="none" strike="noStrike" dirty="0">
                <a:solidFill>
                  <a:schemeClr val="accent1">
                    <a:lumMod val="75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лицам без гражданства</a:t>
            </a:r>
            <a:r>
              <a:rPr lang="ru-RU" sz="2000" b="0" i="0" dirty="0">
                <a:solidFill>
                  <a:schemeClr val="accent1">
                    <a:lumMod val="75000"/>
                  </a:schemeClr>
                </a:solidFill>
                <a:effectLst/>
                <a:latin typeface="Georgia" panose="02040502050405020303" pitchFamily="18" charset="0"/>
              </a:rPr>
              <a:t>. Или нормативные правовые акты могут распространять своё действие не на всех граждан, а только на определённые их категории в различных отношениях, т. н. специальных субъектов права (военнослужащего, полицейского и т. д.).</a:t>
            </a:r>
          </a:p>
          <a:p>
            <a:pPr algn="just"/>
            <a:endParaRPr lang="ru-RU" sz="1800" dirty="0">
              <a:solidFill>
                <a:schemeClr val="accent1">
                  <a:lumMod val="75000"/>
                </a:schemeClr>
              </a:solidFill>
              <a:latin typeface="Georgia" panose="02040502050405020303" pitchFamily="18" charset="0"/>
            </a:endParaRPr>
          </a:p>
        </p:txBody>
      </p:sp>
    </p:spTree>
    <p:extLst>
      <p:ext uri="{BB962C8B-B14F-4D97-AF65-F5344CB8AC3E}">
        <p14:creationId xmlns:p14="http://schemas.microsoft.com/office/powerpoint/2010/main" val="621988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9B2691-F424-387A-5C87-F37E69FE81B7}"/>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Правовой иммунитет</a:t>
            </a:r>
          </a:p>
        </p:txBody>
      </p:sp>
      <p:sp>
        <p:nvSpPr>
          <p:cNvPr id="3" name="Объект 2">
            <a:extLst>
              <a:ext uri="{FF2B5EF4-FFF2-40B4-BE49-F238E27FC236}">
                <a16:creationId xmlns:a16="http://schemas.microsoft.com/office/drawing/2014/main" id="{00EB5D1B-BD20-2C74-252B-36F9CBAFF261}"/>
              </a:ext>
            </a:extLst>
          </p:cNvPr>
          <p:cNvSpPr>
            <a:spLocks noGrp="1"/>
          </p:cNvSpPr>
          <p:nvPr>
            <p:ph idx="1"/>
          </p:nvPr>
        </p:nvSpPr>
        <p:spPr>
          <a:xfrm>
            <a:off x="838200" y="2304661"/>
            <a:ext cx="10515600" cy="3872302"/>
          </a:xfrm>
        </p:spPr>
        <p:txBody>
          <a:bodyPr>
            <a:normAutofit fontScale="70000" lnSpcReduction="20000"/>
          </a:bodyPr>
          <a:lstStyle/>
          <a:p>
            <a:pPr algn="just"/>
            <a:r>
              <a:rPr lang="ru-RU" sz="2800" b="0" i="0" dirty="0">
                <a:solidFill>
                  <a:schemeClr val="accent1">
                    <a:lumMod val="75000"/>
                  </a:schemeClr>
                </a:solidFill>
                <a:effectLst/>
                <a:latin typeface="Georgia" panose="02040502050405020303" pitchFamily="18" charset="0"/>
              </a:rPr>
              <a:t>По общему правилу действие нормативных правовых актов распространяется на всех лиц одинаково. Однако из данного правила имеются исключения, когда действие актов ограничивается в отношении определённых лиц. В этих случаях говорят о т. н. правовом иммунитете. </a:t>
            </a:r>
            <a:r>
              <a:rPr lang="ru-RU" sz="2800" b="1" i="0" dirty="0">
                <a:solidFill>
                  <a:schemeClr val="accent1">
                    <a:lumMod val="75000"/>
                  </a:schemeClr>
                </a:solidFill>
                <a:effectLst/>
                <a:latin typeface="Georgia" panose="02040502050405020303" pitchFamily="18" charset="0"/>
              </a:rPr>
              <a:t>Правовой иммунитет </a:t>
            </a:r>
            <a:r>
              <a:rPr lang="ru-RU" sz="2800" b="0" i="0" dirty="0">
                <a:solidFill>
                  <a:schemeClr val="accent1">
                    <a:lumMod val="75000"/>
                  </a:schemeClr>
                </a:solidFill>
                <a:effectLst/>
                <a:latin typeface="Georgia" panose="02040502050405020303" pitchFamily="18" charset="0"/>
              </a:rPr>
              <a:t>– это особый правовой статус, который предоставляет определённым субъектам права ряд дополнительных прав (обязанностей). Правовой иммунитет может быть предоставлен различным категориям лиц, таким как государственные должностные лица, дипломаты, </a:t>
            </a:r>
            <a:r>
              <a:rPr lang="ru-RU" sz="2800" b="0" i="0" u="none" strike="noStrike" dirty="0">
                <a:solidFill>
                  <a:schemeClr val="accent1">
                    <a:lumMod val="75000"/>
                  </a:schemeClr>
                </a:solidFill>
                <a:effectLst/>
                <a:latin typeface="Georgia" panose="02040502050405020303" pitchFamily="18" charset="0"/>
                <a:hlinkClick r:id="rId2">
                  <a:extLst>
                    <a:ext uri="{A12FA001-AC4F-418D-AE19-62706E023703}">
                      <ahyp:hlinkClr xmlns:ahyp="http://schemas.microsoft.com/office/drawing/2018/hyperlinkcolor" val="tx"/>
                    </a:ext>
                  </a:extLst>
                </a:hlinkClick>
              </a:rPr>
              <a:t>члены парламента</a:t>
            </a:r>
            <a:r>
              <a:rPr lang="ru-RU" sz="2800" b="0" i="0" dirty="0">
                <a:solidFill>
                  <a:schemeClr val="accent1">
                    <a:lumMod val="75000"/>
                  </a:schemeClr>
                </a:solidFill>
                <a:effectLst/>
                <a:latin typeface="Georgia" panose="02040502050405020303" pitchFamily="18" charset="0"/>
              </a:rPr>
              <a:t> и т. д. Правовой иммунитет предусматривает различные привилегии и защиту для лиц, которым он предоставляется. Это может касаться особого порядка привлечения к различным видам </a:t>
            </a:r>
            <a:r>
              <a:rPr lang="ru-RU" sz="2800" b="0" i="0" u="none" strike="noStrike" dirty="0">
                <a:solidFill>
                  <a:schemeClr val="accent1">
                    <a:lumMod val="75000"/>
                  </a:schemeClr>
                </a:solidFill>
                <a:effectLst/>
                <a:latin typeface="Georgia" panose="02040502050405020303" pitchFamily="18" charset="0"/>
                <a:hlinkClick r:id="rId3">
                  <a:extLst>
                    <a:ext uri="{A12FA001-AC4F-418D-AE19-62706E023703}">
                      <ahyp:hlinkClr xmlns:ahyp="http://schemas.microsoft.com/office/drawing/2018/hyperlinkcolor" val="tx"/>
                    </a:ext>
                  </a:extLst>
                </a:hlinkClick>
              </a:rPr>
              <a:t>юридической ответственности</a:t>
            </a:r>
            <a:r>
              <a:rPr lang="ru-RU" sz="2800" b="0" i="0" dirty="0">
                <a:solidFill>
                  <a:schemeClr val="accent1">
                    <a:lumMod val="75000"/>
                  </a:schemeClr>
                </a:solidFill>
                <a:effectLst/>
                <a:latin typeface="Georgia" panose="02040502050405020303" pitchFamily="18" charset="0"/>
              </a:rPr>
              <a:t>, освобождения от определённых обязательств или защиты от действий различных лиц.</a:t>
            </a:r>
          </a:p>
          <a:p>
            <a:pPr algn="just"/>
            <a:r>
              <a:rPr lang="ru-RU" sz="2800" b="0" i="0" dirty="0">
                <a:solidFill>
                  <a:schemeClr val="accent1">
                    <a:lumMod val="75000"/>
                  </a:schemeClr>
                </a:solidFill>
                <a:effectLst/>
                <a:latin typeface="Georgia" panose="02040502050405020303" pitchFamily="18" charset="0"/>
              </a:rPr>
              <a:t>Таким образом, пределы действия нормативного правового акта по кругу лиц определяются правовым статусом субъекта права и могут быть ограничены по определённым категориям лиц.</a:t>
            </a:r>
          </a:p>
        </p:txBody>
      </p:sp>
    </p:spTree>
    <p:extLst>
      <p:ext uri="{BB962C8B-B14F-4D97-AF65-F5344CB8AC3E}">
        <p14:creationId xmlns:p14="http://schemas.microsoft.com/office/powerpoint/2010/main" val="393051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29C882-1EF7-0982-4485-B000EF5DB030}"/>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Толкование норм права</a:t>
            </a:r>
          </a:p>
        </p:txBody>
      </p:sp>
      <p:sp>
        <p:nvSpPr>
          <p:cNvPr id="3" name="Объект 2">
            <a:extLst>
              <a:ext uri="{FF2B5EF4-FFF2-40B4-BE49-F238E27FC236}">
                <a16:creationId xmlns:a16="http://schemas.microsoft.com/office/drawing/2014/main" id="{9FC5DAF9-7656-971A-E5A8-97025788A5B4}"/>
              </a:ext>
            </a:extLst>
          </p:cNvPr>
          <p:cNvSpPr>
            <a:spLocks noGrp="1"/>
          </p:cNvSpPr>
          <p:nvPr>
            <p:ph idx="1"/>
          </p:nvPr>
        </p:nvSpPr>
        <p:spPr/>
        <p:txBody>
          <a:bodyPr>
            <a:normAutofit fontScale="92500" lnSpcReduction="20000"/>
          </a:bodyPr>
          <a:lstStyle/>
          <a:p>
            <a:pPr marL="0" indent="0" algn="just">
              <a:buNone/>
            </a:pPr>
            <a:r>
              <a:rPr lang="ru-RU" b="1" dirty="0">
                <a:solidFill>
                  <a:schemeClr val="accent1">
                    <a:lumMod val="75000"/>
                  </a:schemeClr>
                </a:solidFill>
                <a:latin typeface="Georgia" panose="02040502050405020303" pitchFamily="18" charset="0"/>
              </a:rPr>
              <a:t>Толкованием нормы права </a:t>
            </a:r>
            <a:r>
              <a:rPr lang="ru-RU" dirty="0">
                <a:solidFill>
                  <a:schemeClr val="accent1">
                    <a:lumMod val="75000"/>
                  </a:schemeClr>
                </a:solidFill>
                <a:latin typeface="Georgia" panose="02040502050405020303" pitchFamily="18" charset="0"/>
              </a:rPr>
              <a:t>называется деятельность государственных органов, общественных организаций, должностных лиц, граждан по установлению смысла и содержания норм права для их правильной реализации.</a:t>
            </a:r>
          </a:p>
          <a:p>
            <a:pPr marL="0" indent="0" algn="just">
              <a:buNone/>
            </a:pPr>
            <a:endParaRPr lang="ru-RU" b="1" dirty="0">
              <a:solidFill>
                <a:schemeClr val="accent1">
                  <a:lumMod val="75000"/>
                </a:schemeClr>
              </a:solidFill>
              <a:latin typeface="Georgia" panose="02040502050405020303" pitchFamily="18" charset="0"/>
            </a:endParaRPr>
          </a:p>
          <a:p>
            <a:pPr marL="0" indent="0" algn="just">
              <a:buNone/>
            </a:pPr>
            <a:r>
              <a:rPr lang="ru-RU" b="1" dirty="0">
                <a:solidFill>
                  <a:schemeClr val="accent1">
                    <a:lumMod val="75000"/>
                  </a:schemeClr>
                </a:solidFill>
                <a:latin typeface="Georgia" panose="02040502050405020303" pitchFamily="18" charset="0"/>
              </a:rPr>
              <a:t>Процесс толкования правовой нормы состоит из двух этапов: </a:t>
            </a:r>
          </a:p>
          <a:p>
            <a:pPr algn="just"/>
            <a:r>
              <a:rPr lang="ru-RU" dirty="0">
                <a:solidFill>
                  <a:schemeClr val="accent1">
                    <a:lumMod val="75000"/>
                  </a:schemeClr>
                </a:solidFill>
                <a:latin typeface="Georgia" panose="02040502050405020303" pitchFamily="18" charset="0"/>
              </a:rPr>
              <a:t>1-й этап — уяснение смысла и содержания правовых норм «для себя» (его еще называют процессом толкования «вовнутрь»); </a:t>
            </a:r>
          </a:p>
          <a:p>
            <a:pPr algn="just"/>
            <a:r>
              <a:rPr lang="ru-RU" dirty="0">
                <a:solidFill>
                  <a:schemeClr val="accent1">
                    <a:lumMod val="75000"/>
                  </a:schemeClr>
                </a:solidFill>
                <a:latin typeface="Georgia" panose="02040502050405020303" pitchFamily="18" charset="0"/>
              </a:rPr>
              <a:t>2-й этап — разъяснение смысла и содержания нормы для тех, кому она адресована (т.е. толкование «вовне»). </a:t>
            </a:r>
          </a:p>
          <a:p>
            <a:pPr algn="just"/>
            <a:r>
              <a:rPr lang="ru-RU" dirty="0">
                <a:solidFill>
                  <a:schemeClr val="accent1">
                    <a:lumMod val="75000"/>
                  </a:schemeClr>
                </a:solidFill>
                <a:latin typeface="Georgia" panose="02040502050405020303" pitchFamily="18" charset="0"/>
              </a:rPr>
              <a:t>Разъяснение (т.е. толкование правовых норм) бывает официальным и неофициальным.</a:t>
            </a:r>
          </a:p>
        </p:txBody>
      </p:sp>
    </p:spTree>
    <p:extLst>
      <p:ext uri="{BB962C8B-B14F-4D97-AF65-F5344CB8AC3E}">
        <p14:creationId xmlns:p14="http://schemas.microsoft.com/office/powerpoint/2010/main" val="271161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7FA8F8-4686-BFC8-B471-3E53B230C216}"/>
              </a:ext>
            </a:extLst>
          </p:cNvPr>
          <p:cNvSpPr>
            <a:spLocks noGrp="1"/>
          </p:cNvSpPr>
          <p:nvPr>
            <p:ph type="title"/>
          </p:nvPr>
        </p:nvSpPr>
        <p:spPr>
          <a:xfrm>
            <a:off x="838200" y="365125"/>
            <a:ext cx="10515600" cy="950491"/>
          </a:xfrm>
        </p:spPr>
        <p:txBody>
          <a:bodyPr/>
          <a:lstStyle/>
          <a:p>
            <a:pPr algn="ctr"/>
            <a:r>
              <a:rPr lang="ru-RU" b="1" dirty="0">
                <a:solidFill>
                  <a:schemeClr val="accent1">
                    <a:lumMod val="75000"/>
                  </a:schemeClr>
                </a:solidFill>
                <a:latin typeface="Georgia" panose="02040502050405020303" pitchFamily="18" charset="0"/>
              </a:rPr>
              <a:t>Социальные нормы</a:t>
            </a:r>
          </a:p>
        </p:txBody>
      </p:sp>
      <p:sp>
        <p:nvSpPr>
          <p:cNvPr id="3" name="Объект 2">
            <a:extLst>
              <a:ext uri="{FF2B5EF4-FFF2-40B4-BE49-F238E27FC236}">
                <a16:creationId xmlns:a16="http://schemas.microsoft.com/office/drawing/2014/main" id="{8FC3BFDC-4DD5-7F81-C1B6-F2CB00413871}"/>
              </a:ext>
            </a:extLst>
          </p:cNvPr>
          <p:cNvSpPr>
            <a:spLocks noGrp="1"/>
          </p:cNvSpPr>
          <p:nvPr>
            <p:ph idx="1"/>
          </p:nvPr>
        </p:nvSpPr>
        <p:spPr/>
        <p:txBody>
          <a:bodyPr>
            <a:normAutofit lnSpcReduction="10000"/>
          </a:bodyPr>
          <a:lstStyle/>
          <a:p>
            <a:pPr algn="just"/>
            <a:r>
              <a:rPr lang="ru-RU" dirty="0">
                <a:solidFill>
                  <a:schemeClr val="accent1">
                    <a:lumMod val="75000"/>
                  </a:schemeClr>
                </a:solidFill>
                <a:latin typeface="Georgia" panose="02040502050405020303" pitchFamily="18" charset="0"/>
              </a:rPr>
              <a:t>Одним из способов согласования интересов людей и сглаживания возникающих между ними и их группами конфликтов является </a:t>
            </a:r>
            <a:r>
              <a:rPr lang="ru-RU" b="1" dirty="0">
                <a:solidFill>
                  <a:schemeClr val="accent1">
                    <a:lumMod val="75000"/>
                  </a:schemeClr>
                </a:solidFill>
                <a:latin typeface="Georgia" panose="02040502050405020303" pitchFamily="18" charset="0"/>
              </a:rPr>
              <a:t>нормативное регулирование</a:t>
            </a:r>
            <a:r>
              <a:rPr lang="ru-RU" dirty="0">
                <a:solidFill>
                  <a:schemeClr val="accent1">
                    <a:lumMod val="75000"/>
                  </a:schemeClr>
                </a:solidFill>
                <a:latin typeface="Georgia" panose="02040502050405020303" pitchFamily="18" charset="0"/>
              </a:rPr>
              <a:t>, т.е. регулирование поведения индивидуумов при помощи </a:t>
            </a:r>
            <a:r>
              <a:rPr lang="ru-RU" i="1" dirty="0">
                <a:solidFill>
                  <a:schemeClr val="accent1">
                    <a:lumMod val="75000"/>
                  </a:schemeClr>
                </a:solidFill>
                <a:latin typeface="Georgia" panose="02040502050405020303" pitchFamily="18" charset="0"/>
              </a:rPr>
              <a:t>социальных норм</a:t>
            </a:r>
            <a:r>
              <a:rPr lang="ru-RU" dirty="0">
                <a:solidFill>
                  <a:schemeClr val="accent1">
                    <a:lumMod val="75000"/>
                  </a:schemeClr>
                </a:solidFill>
                <a:latin typeface="Georgia" panose="02040502050405020303" pitchFamily="18" charset="0"/>
              </a:rPr>
              <a:t>. </a:t>
            </a:r>
          </a:p>
          <a:p>
            <a:pPr algn="just"/>
            <a:r>
              <a:rPr lang="ru-RU" dirty="0">
                <a:solidFill>
                  <a:schemeClr val="accent1">
                    <a:lumMod val="75000"/>
                  </a:schemeClr>
                </a:solidFill>
                <a:latin typeface="Georgia" panose="02040502050405020303" pitchFamily="18" charset="0"/>
              </a:rPr>
              <a:t>Под </a:t>
            </a:r>
            <a:r>
              <a:rPr lang="ru-RU" b="1" dirty="0">
                <a:solidFill>
                  <a:schemeClr val="accent1">
                    <a:lumMod val="75000"/>
                  </a:schemeClr>
                </a:solidFill>
                <a:latin typeface="Georgia" panose="02040502050405020303" pitchFamily="18" charset="0"/>
              </a:rPr>
              <a:t>социальными нормами </a:t>
            </a:r>
            <a:r>
              <a:rPr lang="ru-RU" dirty="0">
                <a:solidFill>
                  <a:schemeClr val="accent1">
                    <a:lumMod val="75000"/>
                  </a:schemeClr>
                </a:solidFill>
                <a:latin typeface="Georgia" panose="02040502050405020303" pitchFamily="18" charset="0"/>
              </a:rPr>
              <a:t>понимаются общие правила и образцы поведения людей в обществе, обусловленные общественными отношениями и являющиеся результатом сознательной деятельности людей. Социальные нормы вырабатываются отдельной группой людей или обществом в целом.</a:t>
            </a:r>
          </a:p>
        </p:txBody>
      </p:sp>
    </p:spTree>
    <p:extLst>
      <p:ext uri="{BB962C8B-B14F-4D97-AF65-F5344CB8AC3E}">
        <p14:creationId xmlns:p14="http://schemas.microsoft.com/office/powerpoint/2010/main" val="2096560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AE2B4D-9460-F9AB-E1AE-884CD3C989AE}"/>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Официальное толкование</a:t>
            </a:r>
          </a:p>
        </p:txBody>
      </p:sp>
      <p:sp>
        <p:nvSpPr>
          <p:cNvPr id="3" name="Объект 2">
            <a:extLst>
              <a:ext uri="{FF2B5EF4-FFF2-40B4-BE49-F238E27FC236}">
                <a16:creationId xmlns:a16="http://schemas.microsoft.com/office/drawing/2014/main" id="{26AC245A-CB34-380B-0C0F-8275DEE1B132}"/>
              </a:ext>
            </a:extLst>
          </p:cNvPr>
          <p:cNvSpPr>
            <a:spLocks noGrp="1"/>
          </p:cNvSpPr>
          <p:nvPr>
            <p:ph idx="1"/>
          </p:nvPr>
        </p:nvSpPr>
        <p:spPr/>
        <p:txBody>
          <a:bodyPr>
            <a:normAutofit fontScale="92500" lnSpcReduction="10000"/>
          </a:bodyPr>
          <a:lstStyle/>
          <a:p>
            <a:pPr algn="just"/>
            <a:r>
              <a:rPr lang="ru-RU" dirty="0">
                <a:solidFill>
                  <a:schemeClr val="accent1">
                    <a:lumMod val="75000"/>
                  </a:schemeClr>
                </a:solidFill>
                <a:latin typeface="Georgia" panose="02040502050405020303" pitchFamily="18" charset="0"/>
              </a:rPr>
              <a:t>Официальное толкование, выраженное в специальных актах, является обязательным при определении смысла юридической нормы в процессе применения права. Конституция РФ наделяет правом толкования издаваемых нормативно-правовых актов Президента РФ, Федеральное Собрание РФ, Правительство Российской Федерации, обязывает Верховный Суд РФ давать разъяснения по вопросам судебной практики. </a:t>
            </a:r>
          </a:p>
          <a:p>
            <a:pPr algn="just"/>
            <a:r>
              <a:rPr lang="ru-RU" dirty="0">
                <a:solidFill>
                  <a:schemeClr val="accent1">
                    <a:lumMod val="75000"/>
                  </a:schemeClr>
                </a:solidFill>
                <a:latin typeface="Georgia" panose="02040502050405020303" pitchFamily="18" charset="0"/>
              </a:rPr>
              <a:t>Аналогичные функции закреплены и за должностными лицами и государственными органами субъектов РФ. Право официально толковать нормативно-правовые акты закреплено и за иными государственными органами, которые издали соответствующий документ.</a:t>
            </a:r>
          </a:p>
        </p:txBody>
      </p:sp>
    </p:spTree>
    <p:extLst>
      <p:ext uri="{BB962C8B-B14F-4D97-AF65-F5344CB8AC3E}">
        <p14:creationId xmlns:p14="http://schemas.microsoft.com/office/powerpoint/2010/main" val="2898097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3A8457-1A71-C019-DD2A-DBE687F2BD02}"/>
              </a:ext>
            </a:extLst>
          </p:cNvPr>
          <p:cNvSpPr>
            <a:spLocks noGrp="1"/>
          </p:cNvSpPr>
          <p:nvPr>
            <p:ph type="title"/>
          </p:nvPr>
        </p:nvSpPr>
        <p:spPr/>
        <p:txBody>
          <a:bodyPr/>
          <a:lstStyle/>
          <a:p>
            <a:pPr algn="ctr"/>
            <a:r>
              <a:rPr lang="ru-RU" b="1" dirty="0">
                <a:solidFill>
                  <a:schemeClr val="accent1">
                    <a:lumMod val="75000"/>
                  </a:schemeClr>
                </a:solidFill>
                <a:latin typeface="Georgia" panose="02040502050405020303" pitchFamily="18" charset="0"/>
              </a:rPr>
              <a:t>Неофициальное толкование</a:t>
            </a:r>
            <a:endParaRPr lang="ru-RU" dirty="0"/>
          </a:p>
        </p:txBody>
      </p:sp>
      <p:sp>
        <p:nvSpPr>
          <p:cNvPr id="3" name="Объект 2">
            <a:extLst>
              <a:ext uri="{FF2B5EF4-FFF2-40B4-BE49-F238E27FC236}">
                <a16:creationId xmlns:a16="http://schemas.microsoft.com/office/drawing/2014/main" id="{4AD1A171-F6D1-AA74-834D-3B50455B893A}"/>
              </a:ext>
            </a:extLst>
          </p:cNvPr>
          <p:cNvSpPr>
            <a:spLocks noGrp="1"/>
          </p:cNvSpPr>
          <p:nvPr>
            <p:ph idx="1"/>
          </p:nvPr>
        </p:nvSpPr>
        <p:spPr>
          <a:xfrm>
            <a:off x="838200" y="2062065"/>
            <a:ext cx="10515600" cy="4114898"/>
          </a:xfrm>
        </p:spPr>
        <p:txBody>
          <a:bodyPr>
            <a:normAutofit fontScale="70000" lnSpcReduction="20000"/>
          </a:bodyPr>
          <a:lstStyle/>
          <a:p>
            <a:pPr algn="just"/>
            <a:r>
              <a:rPr lang="ru-RU" dirty="0">
                <a:solidFill>
                  <a:schemeClr val="accent1">
                    <a:lumMod val="75000"/>
                  </a:schemeClr>
                </a:solidFill>
                <a:latin typeface="Georgia" panose="02040502050405020303" pitchFamily="18" charset="0"/>
              </a:rPr>
              <a:t>Неофициально толкуют правовые нормы ученые-юристы, которые в своих статьях и книгах разъясняют смысл правовых предписаний. </a:t>
            </a:r>
          </a:p>
          <a:p>
            <a:pPr algn="just"/>
            <a:r>
              <a:rPr lang="ru-RU" dirty="0">
                <a:solidFill>
                  <a:schemeClr val="accent1">
                    <a:lumMod val="75000"/>
                  </a:schemeClr>
                </a:solidFill>
                <a:latin typeface="Georgia" panose="02040502050405020303" pitchFamily="18" charset="0"/>
              </a:rPr>
              <a:t>Примером такого толкования могут служить комментарии к отдельным законам, подготовленные различными научно-исследовательскими учреждениями, например, комментарий к Конституции РФ или комментарий к Уголовному кодексу Российской Федерации. </a:t>
            </a:r>
          </a:p>
          <a:p>
            <a:pPr algn="just"/>
            <a:r>
              <a:rPr lang="ru-RU" dirty="0">
                <a:solidFill>
                  <a:schemeClr val="accent1">
                    <a:lumMod val="75000"/>
                  </a:schemeClr>
                </a:solidFill>
                <a:latin typeface="Georgia" panose="02040502050405020303" pitchFamily="18" charset="0"/>
              </a:rPr>
              <a:t>Эти комментарии не являются обязательным при применении права, однако учет их желателен в силу авторитета мнения ученых и практиков, разъясняющих смысл правовых норм.</a:t>
            </a:r>
          </a:p>
          <a:p>
            <a:pPr algn="just"/>
            <a:r>
              <a:rPr lang="ru-RU" dirty="0">
                <a:solidFill>
                  <a:schemeClr val="accent1">
                    <a:lumMod val="75000"/>
                  </a:schemeClr>
                </a:solidFill>
                <a:latin typeface="Georgia" panose="02040502050405020303" pitchFamily="18" charset="0"/>
              </a:rPr>
              <a:t>Неофициально толковать нормы права может и любой человек, не имеющий профессиональной юридической подготовки: смысл правовых норм он может </a:t>
            </a:r>
            <a:r>
              <a:rPr lang="ru-RU" dirty="0" err="1">
                <a:solidFill>
                  <a:schemeClr val="accent1">
                    <a:lumMod val="75000"/>
                  </a:schemeClr>
                </a:solidFill>
                <a:latin typeface="Georgia" panose="02040502050405020303" pitchFamily="18" charset="0"/>
              </a:rPr>
              <a:t>разъяснятъ</a:t>
            </a:r>
            <a:r>
              <a:rPr lang="ru-RU" dirty="0">
                <a:solidFill>
                  <a:schemeClr val="accent1">
                    <a:lumMod val="75000"/>
                  </a:schemeClr>
                </a:solidFill>
                <a:latin typeface="Georgia" panose="02040502050405020303" pitchFamily="18" charset="0"/>
              </a:rPr>
              <a:t> и на основе собственного жизненного опыта. Но относиться к результатам такого толкования следует очень осторожно — ведь оно может быть и неверным. Результатом толкования нормы права является вывод о соотношении текста и смысла нормы права. В зависимости от него результат толкования может быть буквальным, ограничительным и расширительным.</a:t>
            </a:r>
          </a:p>
        </p:txBody>
      </p:sp>
    </p:spTree>
    <p:extLst>
      <p:ext uri="{BB962C8B-B14F-4D97-AF65-F5344CB8AC3E}">
        <p14:creationId xmlns:p14="http://schemas.microsoft.com/office/powerpoint/2010/main" val="2073535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14E877-3B96-D7D5-D167-91AFFE753F8C}"/>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Буквальное и ограничительное толкование</a:t>
            </a:r>
            <a:endParaRPr lang="ru-RU" sz="4000" dirty="0"/>
          </a:p>
        </p:txBody>
      </p:sp>
      <p:sp>
        <p:nvSpPr>
          <p:cNvPr id="3" name="Объект 2">
            <a:extLst>
              <a:ext uri="{FF2B5EF4-FFF2-40B4-BE49-F238E27FC236}">
                <a16:creationId xmlns:a16="http://schemas.microsoft.com/office/drawing/2014/main" id="{E58F9646-3098-B5BB-C729-D478A6B7DF29}"/>
              </a:ext>
            </a:extLst>
          </p:cNvPr>
          <p:cNvSpPr>
            <a:spLocks noGrp="1"/>
          </p:cNvSpPr>
          <p:nvPr>
            <p:ph idx="1"/>
          </p:nvPr>
        </p:nvSpPr>
        <p:spPr>
          <a:xfrm>
            <a:off x="838200" y="2192693"/>
            <a:ext cx="10515600" cy="3984269"/>
          </a:xfrm>
        </p:spPr>
        <p:txBody>
          <a:bodyPr>
            <a:normAutofit lnSpcReduction="10000"/>
          </a:bodyPr>
          <a:lstStyle/>
          <a:p>
            <a:pPr algn="just"/>
            <a:r>
              <a:rPr lang="ru-RU" dirty="0">
                <a:solidFill>
                  <a:schemeClr val="accent1">
                    <a:lumMod val="75000"/>
                  </a:schemeClr>
                </a:solidFill>
                <a:latin typeface="Georgia" panose="02040502050405020303" pitchFamily="18" charset="0"/>
              </a:rPr>
              <a:t>При </a:t>
            </a:r>
            <a:r>
              <a:rPr lang="ru-RU" b="1" dirty="0">
                <a:solidFill>
                  <a:schemeClr val="accent1">
                    <a:lumMod val="75000"/>
                  </a:schemeClr>
                </a:solidFill>
                <a:latin typeface="Georgia" panose="02040502050405020303" pitchFamily="18" charset="0"/>
              </a:rPr>
              <a:t>буквальном толковании </a:t>
            </a:r>
            <a:r>
              <a:rPr lang="ru-RU" dirty="0">
                <a:solidFill>
                  <a:schemeClr val="accent1">
                    <a:lumMod val="75000"/>
                  </a:schemeClr>
                </a:solidFill>
                <a:latin typeface="Georgia" panose="02040502050405020303" pitchFamily="18" charset="0"/>
              </a:rPr>
              <a:t>смысл нормы и зафиксированный в нормативном акте текст полностью совпадают. </a:t>
            </a:r>
          </a:p>
          <a:p>
            <a:pPr algn="just"/>
            <a:r>
              <a:rPr lang="ru-RU" dirty="0">
                <a:solidFill>
                  <a:schemeClr val="accent1">
                    <a:lumMod val="75000"/>
                  </a:schemeClr>
                </a:solidFill>
                <a:latin typeface="Georgia" panose="02040502050405020303" pitchFamily="18" charset="0"/>
              </a:rPr>
              <a:t>При </a:t>
            </a:r>
            <a:r>
              <a:rPr lang="ru-RU" b="1" dirty="0">
                <a:solidFill>
                  <a:schemeClr val="accent1">
                    <a:lumMod val="75000"/>
                  </a:schemeClr>
                </a:solidFill>
                <a:latin typeface="Georgia" panose="02040502050405020303" pitchFamily="18" charset="0"/>
              </a:rPr>
              <a:t>ограничительном толковании </a:t>
            </a:r>
            <a:r>
              <a:rPr lang="ru-RU" dirty="0">
                <a:solidFill>
                  <a:schemeClr val="accent1">
                    <a:lumMod val="75000"/>
                  </a:schemeClr>
                </a:solidFill>
                <a:latin typeface="Georgia" panose="02040502050405020303" pitchFamily="18" charset="0"/>
              </a:rPr>
              <a:t>точный смысл юридической нормы требует ее распространения на более узкий круг общественных отношений, чем это прямо вытекает из текста нормативного акта. Например, предусмотренная Конституцией РФ для всех граждан обязанность нести воинскую службу в результате толкования определяется как обязанность только для граждан-мужчин.</a:t>
            </a:r>
          </a:p>
        </p:txBody>
      </p:sp>
    </p:spTree>
    <p:extLst>
      <p:ext uri="{BB962C8B-B14F-4D97-AF65-F5344CB8AC3E}">
        <p14:creationId xmlns:p14="http://schemas.microsoft.com/office/powerpoint/2010/main" val="2590690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70B6D7-6C1A-FFF5-FFC1-4F73413476CE}"/>
              </a:ext>
            </a:extLst>
          </p:cNvPr>
          <p:cNvSpPr>
            <a:spLocks noGrp="1"/>
          </p:cNvSpPr>
          <p:nvPr>
            <p:ph type="title"/>
          </p:nvPr>
        </p:nvSpPr>
        <p:spPr/>
        <p:txBody>
          <a:bodyPr>
            <a:normAutofit/>
          </a:bodyPr>
          <a:lstStyle/>
          <a:p>
            <a:pPr algn="ctr"/>
            <a:r>
              <a:rPr lang="ru-RU" sz="4000" b="1" dirty="0">
                <a:solidFill>
                  <a:schemeClr val="accent1">
                    <a:lumMod val="75000"/>
                  </a:schemeClr>
                </a:solidFill>
                <a:latin typeface="Georgia" panose="02040502050405020303" pitchFamily="18" charset="0"/>
              </a:rPr>
              <a:t>Расширительное толкование</a:t>
            </a:r>
            <a:endParaRPr lang="ru-RU" sz="4000" dirty="0"/>
          </a:p>
        </p:txBody>
      </p:sp>
      <p:sp>
        <p:nvSpPr>
          <p:cNvPr id="3" name="Объект 2">
            <a:extLst>
              <a:ext uri="{FF2B5EF4-FFF2-40B4-BE49-F238E27FC236}">
                <a16:creationId xmlns:a16="http://schemas.microsoft.com/office/drawing/2014/main" id="{34B8B206-B0AA-1376-2122-7022E3E67E1F}"/>
              </a:ext>
            </a:extLst>
          </p:cNvPr>
          <p:cNvSpPr>
            <a:spLocks noGrp="1"/>
          </p:cNvSpPr>
          <p:nvPr>
            <p:ph idx="1"/>
          </p:nvPr>
        </p:nvSpPr>
        <p:spPr>
          <a:xfrm>
            <a:off x="838200" y="2080727"/>
            <a:ext cx="10515600" cy="4096236"/>
          </a:xfrm>
        </p:spPr>
        <p:txBody>
          <a:bodyPr>
            <a:normAutofit fontScale="92500" lnSpcReduction="20000"/>
          </a:bodyPr>
          <a:lstStyle/>
          <a:p>
            <a:pPr algn="just"/>
            <a:r>
              <a:rPr lang="ru-RU" dirty="0">
                <a:solidFill>
                  <a:schemeClr val="accent1">
                    <a:lumMod val="75000"/>
                  </a:schemeClr>
                </a:solidFill>
                <a:latin typeface="Georgia" panose="02040502050405020303" pitchFamily="18" charset="0"/>
              </a:rPr>
              <a:t>При </a:t>
            </a:r>
            <a:r>
              <a:rPr lang="ru-RU" b="1" dirty="0">
                <a:solidFill>
                  <a:schemeClr val="accent1">
                    <a:lumMod val="75000"/>
                  </a:schemeClr>
                </a:solidFill>
                <a:latin typeface="Georgia" panose="02040502050405020303" pitchFamily="18" charset="0"/>
              </a:rPr>
              <a:t>расширительном толковании </a:t>
            </a:r>
            <a:r>
              <a:rPr lang="ru-RU" dirty="0">
                <a:solidFill>
                  <a:schemeClr val="accent1">
                    <a:lumMod val="75000"/>
                  </a:schemeClr>
                </a:solidFill>
                <a:latin typeface="Georgia" panose="02040502050405020303" pitchFamily="18" charset="0"/>
              </a:rPr>
              <a:t>точный смысл юридической нормы требует распространения ее на более широкий крут общественных отношений, чем это прямо вытекает из текста нормативного акта. Например, закрепленное в Конституции право граждан Российской Федерации осуществлять в полном объеме свои права и обязанности с 18 лет в результате толкования распространяется также и на иностранцев и лиц без гражданства, проживающих на территории России. Расширительное толкование в принципе является нежелательным. Поэтому в нормативно-правовых актах часто специально указывают, что то или иное положение нормы права является исчерпывающим и расширительному толкованию не подлежит.</a:t>
            </a:r>
          </a:p>
        </p:txBody>
      </p:sp>
    </p:spTree>
    <p:extLst>
      <p:ext uri="{BB962C8B-B14F-4D97-AF65-F5344CB8AC3E}">
        <p14:creationId xmlns:p14="http://schemas.microsoft.com/office/powerpoint/2010/main" val="141681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592149-91EC-94C6-16AC-6A8487C91736}"/>
              </a:ext>
            </a:extLst>
          </p:cNvPr>
          <p:cNvSpPr>
            <a:spLocks noGrp="1"/>
          </p:cNvSpPr>
          <p:nvPr>
            <p:ph type="title"/>
          </p:nvPr>
        </p:nvSpPr>
        <p:spPr/>
        <p:txBody>
          <a:bodyPr/>
          <a:lstStyle/>
          <a:p>
            <a:pPr algn="ctr"/>
            <a:r>
              <a:rPr lang="ru-RU" sz="4400" b="1" dirty="0">
                <a:solidFill>
                  <a:schemeClr val="accent1">
                    <a:lumMod val="75000"/>
                  </a:schemeClr>
                </a:solidFill>
                <a:latin typeface="Georgia" panose="02040502050405020303" pitchFamily="18" charset="0"/>
              </a:rPr>
              <a:t>Спасибо за внимание!</a:t>
            </a:r>
            <a:endParaRPr lang="ru-RU" dirty="0"/>
          </a:p>
        </p:txBody>
      </p:sp>
      <p:pic>
        <p:nvPicPr>
          <p:cNvPr id="4" name="Picture 4" descr="Спасибо за внимание и заботу — Вязники.РФ">
            <a:extLst>
              <a:ext uri="{FF2B5EF4-FFF2-40B4-BE49-F238E27FC236}">
                <a16:creationId xmlns:a16="http://schemas.microsoft.com/office/drawing/2014/main" id="{B69B1EA1-0EE1-2D87-1045-AD19D35CB0A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2168"/>
          <a:stretch/>
        </p:blipFill>
        <p:spPr bwMode="auto">
          <a:xfrm>
            <a:off x="1672643" y="1928261"/>
            <a:ext cx="884671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26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18EDDBC0-D8FB-DB72-0A2F-31347EEC4C68}"/>
              </a:ext>
            </a:extLst>
          </p:cNvPr>
          <p:cNvSpPr/>
          <p:nvPr/>
        </p:nvSpPr>
        <p:spPr>
          <a:xfrm>
            <a:off x="4267200" y="2808514"/>
            <a:ext cx="3657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b="1" dirty="0">
                <a:latin typeface="Georgia" panose="02040502050405020303" pitchFamily="18" charset="0"/>
              </a:rPr>
              <a:t>Виды социальных норм</a:t>
            </a:r>
          </a:p>
        </p:txBody>
      </p:sp>
      <p:cxnSp>
        <p:nvCxnSpPr>
          <p:cNvPr id="6" name="Прямая со стрелкой 5">
            <a:extLst>
              <a:ext uri="{FF2B5EF4-FFF2-40B4-BE49-F238E27FC236}">
                <a16:creationId xmlns:a16="http://schemas.microsoft.com/office/drawing/2014/main" id="{49B05E13-5F50-B2E0-95D7-C7F1CF0C9CD5}"/>
              </a:ext>
            </a:extLst>
          </p:cNvPr>
          <p:cNvCxnSpPr/>
          <p:nvPr/>
        </p:nvCxnSpPr>
        <p:spPr>
          <a:xfrm flipH="1" flipV="1">
            <a:off x="2976465" y="1894114"/>
            <a:ext cx="1290735" cy="74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a:extLst>
              <a:ext uri="{FF2B5EF4-FFF2-40B4-BE49-F238E27FC236}">
                <a16:creationId xmlns:a16="http://schemas.microsoft.com/office/drawing/2014/main" id="{00AE5E27-3553-06C5-D916-F9CD5DF2189E}"/>
              </a:ext>
            </a:extLst>
          </p:cNvPr>
          <p:cNvCxnSpPr>
            <a:cxnSpLocks/>
          </p:cNvCxnSpPr>
          <p:nvPr/>
        </p:nvCxnSpPr>
        <p:spPr>
          <a:xfrm flipV="1">
            <a:off x="6096000" y="1614196"/>
            <a:ext cx="0" cy="1026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a:extLst>
              <a:ext uri="{FF2B5EF4-FFF2-40B4-BE49-F238E27FC236}">
                <a16:creationId xmlns:a16="http://schemas.microsoft.com/office/drawing/2014/main" id="{62D944BA-9499-22B3-B761-8E830722B22A}"/>
              </a:ext>
            </a:extLst>
          </p:cNvPr>
          <p:cNvCxnSpPr>
            <a:cxnSpLocks/>
          </p:cNvCxnSpPr>
          <p:nvPr/>
        </p:nvCxnSpPr>
        <p:spPr>
          <a:xfrm flipV="1">
            <a:off x="7924800" y="1894114"/>
            <a:ext cx="1060580" cy="75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FEE5BC62-6ABD-48F7-3869-BA3B43C60F97}"/>
              </a:ext>
            </a:extLst>
          </p:cNvPr>
          <p:cNvCxnSpPr>
            <a:cxnSpLocks/>
          </p:cNvCxnSpPr>
          <p:nvPr/>
        </p:nvCxnSpPr>
        <p:spPr>
          <a:xfrm flipH="1">
            <a:off x="3237722" y="4506685"/>
            <a:ext cx="1029478" cy="78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a:extLst>
              <a:ext uri="{FF2B5EF4-FFF2-40B4-BE49-F238E27FC236}">
                <a16:creationId xmlns:a16="http://schemas.microsoft.com/office/drawing/2014/main" id="{B57916B5-3BFA-FF26-EA47-78B704AD9572}"/>
              </a:ext>
            </a:extLst>
          </p:cNvPr>
          <p:cNvCxnSpPr>
            <a:cxnSpLocks/>
          </p:cNvCxnSpPr>
          <p:nvPr/>
        </p:nvCxnSpPr>
        <p:spPr>
          <a:xfrm>
            <a:off x="7812833" y="4506684"/>
            <a:ext cx="920620" cy="653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Прямоугольник: скругленные углы 15">
            <a:extLst>
              <a:ext uri="{FF2B5EF4-FFF2-40B4-BE49-F238E27FC236}">
                <a16:creationId xmlns:a16="http://schemas.microsoft.com/office/drawing/2014/main" id="{CB79CBEB-B5A8-DC84-AD98-D674B6616C90}"/>
              </a:ext>
            </a:extLst>
          </p:cNvPr>
          <p:cNvSpPr/>
          <p:nvPr/>
        </p:nvSpPr>
        <p:spPr>
          <a:xfrm>
            <a:off x="522514" y="942392"/>
            <a:ext cx="2118048" cy="9517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t>Нормы обычаев</a:t>
            </a:r>
          </a:p>
        </p:txBody>
      </p:sp>
      <p:sp>
        <p:nvSpPr>
          <p:cNvPr id="17" name="Прямоугольник: скругленные углы 16">
            <a:extLst>
              <a:ext uri="{FF2B5EF4-FFF2-40B4-BE49-F238E27FC236}">
                <a16:creationId xmlns:a16="http://schemas.microsoft.com/office/drawing/2014/main" id="{014A7D78-EE52-3486-8A08-E486F7EF4E84}"/>
              </a:ext>
            </a:extLst>
          </p:cNvPr>
          <p:cNvSpPr/>
          <p:nvPr/>
        </p:nvSpPr>
        <p:spPr>
          <a:xfrm>
            <a:off x="5036976" y="494522"/>
            <a:ext cx="2118048" cy="9517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t>Нормы морали</a:t>
            </a:r>
          </a:p>
        </p:txBody>
      </p:sp>
      <p:sp>
        <p:nvSpPr>
          <p:cNvPr id="18" name="Прямоугольник: скругленные углы 17">
            <a:extLst>
              <a:ext uri="{FF2B5EF4-FFF2-40B4-BE49-F238E27FC236}">
                <a16:creationId xmlns:a16="http://schemas.microsoft.com/office/drawing/2014/main" id="{91B39341-527F-4719-5B75-19A682902651}"/>
              </a:ext>
            </a:extLst>
          </p:cNvPr>
          <p:cNvSpPr/>
          <p:nvPr/>
        </p:nvSpPr>
        <p:spPr>
          <a:xfrm>
            <a:off x="9215535" y="1175657"/>
            <a:ext cx="2118048" cy="9517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t>Нормы религии </a:t>
            </a:r>
          </a:p>
        </p:txBody>
      </p:sp>
      <p:sp>
        <p:nvSpPr>
          <p:cNvPr id="19" name="Прямоугольник: скругленные углы 18">
            <a:extLst>
              <a:ext uri="{FF2B5EF4-FFF2-40B4-BE49-F238E27FC236}">
                <a16:creationId xmlns:a16="http://schemas.microsoft.com/office/drawing/2014/main" id="{7D7E26F9-8803-A776-48DA-2FD74691AB88}"/>
              </a:ext>
            </a:extLst>
          </p:cNvPr>
          <p:cNvSpPr/>
          <p:nvPr/>
        </p:nvSpPr>
        <p:spPr>
          <a:xfrm>
            <a:off x="743339" y="5159830"/>
            <a:ext cx="2118048" cy="9517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t>Корпоративные нормы </a:t>
            </a:r>
          </a:p>
        </p:txBody>
      </p:sp>
      <p:sp>
        <p:nvSpPr>
          <p:cNvPr id="20" name="Прямоугольник: скругленные углы 19">
            <a:extLst>
              <a:ext uri="{FF2B5EF4-FFF2-40B4-BE49-F238E27FC236}">
                <a16:creationId xmlns:a16="http://schemas.microsoft.com/office/drawing/2014/main" id="{584E5ED9-FD32-C24E-BDA6-E63FA7E6D83D}"/>
              </a:ext>
            </a:extLst>
          </p:cNvPr>
          <p:cNvSpPr/>
          <p:nvPr/>
        </p:nvSpPr>
        <p:spPr>
          <a:xfrm>
            <a:off x="9089571" y="5159830"/>
            <a:ext cx="2118048" cy="9517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ru-RU" dirty="0"/>
              <a:t>Правовые нормы</a:t>
            </a:r>
          </a:p>
        </p:txBody>
      </p:sp>
    </p:spTree>
    <p:extLst>
      <p:ext uri="{BB962C8B-B14F-4D97-AF65-F5344CB8AC3E}">
        <p14:creationId xmlns:p14="http://schemas.microsoft.com/office/powerpoint/2010/main" val="142677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E2FFE8-896D-073C-1127-98909B4351F0}"/>
              </a:ext>
            </a:extLst>
          </p:cNvPr>
          <p:cNvSpPr>
            <a:spLocks noGrp="1"/>
          </p:cNvSpPr>
          <p:nvPr>
            <p:ph type="title"/>
          </p:nvPr>
        </p:nvSpPr>
        <p:spPr/>
        <p:txBody>
          <a:bodyPr>
            <a:normAutofit/>
          </a:bodyPr>
          <a:lstStyle/>
          <a:p>
            <a:pPr algn="ctr"/>
            <a:r>
              <a:rPr lang="ru-RU" sz="3600" b="1" dirty="0">
                <a:solidFill>
                  <a:schemeClr val="accent1">
                    <a:lumMod val="75000"/>
                  </a:schemeClr>
                </a:solidFill>
                <a:latin typeface="Georgia" panose="02040502050405020303" pitchFamily="18" charset="0"/>
              </a:rPr>
              <a:t>Отличие социальных норм:</a:t>
            </a:r>
          </a:p>
        </p:txBody>
      </p:sp>
      <p:sp>
        <p:nvSpPr>
          <p:cNvPr id="3" name="Объект 2">
            <a:extLst>
              <a:ext uri="{FF2B5EF4-FFF2-40B4-BE49-F238E27FC236}">
                <a16:creationId xmlns:a16="http://schemas.microsoft.com/office/drawing/2014/main" id="{52BD095C-42B8-2B40-48CE-B1CAC0C2BCDB}"/>
              </a:ext>
            </a:extLst>
          </p:cNvPr>
          <p:cNvSpPr>
            <a:spLocks noGrp="1"/>
          </p:cNvSpPr>
          <p:nvPr>
            <p:ph idx="1"/>
          </p:nvPr>
        </p:nvSpPr>
        <p:spPr>
          <a:xfrm>
            <a:off x="838200" y="2267339"/>
            <a:ext cx="10515600" cy="3909624"/>
          </a:xfrm>
        </p:spPr>
        <p:txBody>
          <a:bodyPr>
            <a:normAutofit lnSpcReduction="10000"/>
          </a:bodyPr>
          <a:lstStyle/>
          <a:p>
            <a:pPr algn="just"/>
            <a:r>
              <a:rPr lang="ru-RU" dirty="0">
                <a:solidFill>
                  <a:schemeClr val="accent1">
                    <a:lumMod val="75000"/>
                  </a:schemeClr>
                </a:solidFill>
                <a:latin typeface="Georgia" panose="02040502050405020303" pitchFamily="18" charset="0"/>
              </a:rPr>
              <a:t>Во-первых, они регулируют разные общественные отношения. </a:t>
            </a:r>
          </a:p>
          <a:p>
            <a:pPr algn="just"/>
            <a:r>
              <a:rPr lang="ru-RU" dirty="0">
                <a:solidFill>
                  <a:schemeClr val="accent1">
                    <a:lumMod val="75000"/>
                  </a:schemeClr>
                </a:solidFill>
                <a:latin typeface="Georgia" panose="02040502050405020303" pitchFamily="18" charset="0"/>
              </a:rPr>
              <a:t>Во-вторых, они адресованы разным людям и/или группам людей. </a:t>
            </a:r>
          </a:p>
          <a:p>
            <a:pPr algn="just"/>
            <a:r>
              <a:rPr lang="ru-RU" dirty="0">
                <a:solidFill>
                  <a:schemeClr val="accent1">
                    <a:lumMod val="75000"/>
                  </a:schemeClr>
                </a:solidFill>
                <a:latin typeface="Georgia" panose="02040502050405020303" pitchFamily="18" charset="0"/>
              </a:rPr>
              <a:t>В-третьих, они по-разному возникают или создаются и доводятся до сведения тех, кому они адресованы и чье поведение призваны регулировать. </a:t>
            </a:r>
          </a:p>
          <a:p>
            <a:pPr algn="just"/>
            <a:r>
              <a:rPr lang="ru-RU" dirty="0">
                <a:solidFill>
                  <a:schemeClr val="accent1">
                    <a:lumMod val="75000"/>
                  </a:schemeClr>
                </a:solidFill>
                <a:latin typeface="Georgia" panose="02040502050405020303" pitchFamily="18" charset="0"/>
              </a:rPr>
              <a:t>В-четвертых, заставить людей исполнять эти нормы можно по-разному</a:t>
            </a:r>
          </a:p>
        </p:txBody>
      </p:sp>
    </p:spTree>
    <p:extLst>
      <p:ext uri="{BB962C8B-B14F-4D97-AF65-F5344CB8AC3E}">
        <p14:creationId xmlns:p14="http://schemas.microsoft.com/office/powerpoint/2010/main" val="3132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BF10AE-27A5-ADBD-0701-58B1EE6088E7}"/>
              </a:ext>
            </a:extLst>
          </p:cNvPr>
          <p:cNvSpPr>
            <a:spLocks noGrp="1"/>
          </p:cNvSpPr>
          <p:nvPr>
            <p:ph type="title"/>
          </p:nvPr>
        </p:nvSpPr>
        <p:spPr/>
        <p:txBody>
          <a:bodyPr>
            <a:normAutofit/>
          </a:bodyPr>
          <a:lstStyle/>
          <a:p>
            <a:pPr algn="ctr"/>
            <a:r>
              <a:rPr lang="ru-RU" sz="3600" b="1" dirty="0">
                <a:solidFill>
                  <a:schemeClr val="accent1">
                    <a:lumMod val="75000"/>
                  </a:schemeClr>
                </a:solidFill>
                <a:latin typeface="Georgia" panose="02040502050405020303" pitchFamily="18" charset="0"/>
              </a:rPr>
              <a:t>Нормы морали и нормы обычаев</a:t>
            </a:r>
          </a:p>
        </p:txBody>
      </p:sp>
      <p:sp>
        <p:nvSpPr>
          <p:cNvPr id="3" name="Объект 2">
            <a:extLst>
              <a:ext uri="{FF2B5EF4-FFF2-40B4-BE49-F238E27FC236}">
                <a16:creationId xmlns:a16="http://schemas.microsoft.com/office/drawing/2014/main" id="{0309FCAD-709B-E317-A0E3-F20FA1ACA274}"/>
              </a:ext>
            </a:extLst>
          </p:cNvPr>
          <p:cNvSpPr>
            <a:spLocks noGrp="1"/>
          </p:cNvSpPr>
          <p:nvPr>
            <p:ph idx="1"/>
          </p:nvPr>
        </p:nvSpPr>
        <p:spPr>
          <a:xfrm>
            <a:off x="177283" y="2808514"/>
            <a:ext cx="6923314" cy="3684360"/>
          </a:xfrm>
        </p:spPr>
        <p:txBody>
          <a:bodyPr>
            <a:normAutofit/>
          </a:bodyPr>
          <a:lstStyle/>
          <a:p>
            <a:pPr algn="just"/>
            <a:r>
              <a:rPr lang="ru-RU" b="1" dirty="0">
                <a:solidFill>
                  <a:schemeClr val="accent1">
                    <a:lumMod val="75000"/>
                  </a:schemeClr>
                </a:solidFill>
                <a:latin typeface="Georgia" panose="02040502050405020303" pitchFamily="18" charset="0"/>
              </a:rPr>
              <a:t>Нормы морали </a:t>
            </a:r>
            <a:r>
              <a:rPr lang="ru-RU" dirty="0">
                <a:solidFill>
                  <a:schemeClr val="accent1">
                    <a:lumMod val="75000"/>
                  </a:schemeClr>
                </a:solidFill>
                <a:latin typeface="Georgia" panose="02040502050405020303" pitchFamily="18" charset="0"/>
              </a:rPr>
              <a:t>— это правила поведения, которые являются производными от представлений людей о добре и зле, о справедливости и несправедливости, о хорошем и плохом. </a:t>
            </a:r>
          </a:p>
        </p:txBody>
      </p:sp>
      <p:pic>
        <p:nvPicPr>
          <p:cNvPr id="4" name="Рисунок 3">
            <a:extLst>
              <a:ext uri="{FF2B5EF4-FFF2-40B4-BE49-F238E27FC236}">
                <a16:creationId xmlns:a16="http://schemas.microsoft.com/office/drawing/2014/main" id="{72537BAF-C23C-E18F-7C69-BEFC095EB928}"/>
              </a:ext>
            </a:extLst>
          </p:cNvPr>
          <p:cNvPicPr>
            <a:picLocks noChangeAspect="1"/>
          </p:cNvPicPr>
          <p:nvPr/>
        </p:nvPicPr>
        <p:blipFill>
          <a:blip r:embed="rId2"/>
          <a:stretch>
            <a:fillRect/>
          </a:stretch>
        </p:blipFill>
        <p:spPr>
          <a:xfrm>
            <a:off x="7534664" y="2621901"/>
            <a:ext cx="4110719" cy="2740479"/>
          </a:xfrm>
          <a:prstGeom prst="rect">
            <a:avLst/>
          </a:prstGeom>
        </p:spPr>
      </p:pic>
    </p:spTree>
    <p:extLst>
      <p:ext uri="{BB962C8B-B14F-4D97-AF65-F5344CB8AC3E}">
        <p14:creationId xmlns:p14="http://schemas.microsoft.com/office/powerpoint/2010/main" val="237092230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5278</Words>
  <Application>Microsoft Office PowerPoint</Application>
  <PresentationFormat>Широкоэкранный</PresentationFormat>
  <Paragraphs>267</Paragraphs>
  <Slides>64</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64</vt:i4>
      </vt:variant>
    </vt:vector>
  </HeadingPairs>
  <TitlesOfParts>
    <vt:vector size="70" baseType="lpstr">
      <vt:lpstr>Arial</vt:lpstr>
      <vt:lpstr>Calibri</vt:lpstr>
      <vt:lpstr>Calibri Light</vt:lpstr>
      <vt:lpstr>Georgia</vt:lpstr>
      <vt:lpstr>Times New Roman</vt:lpstr>
      <vt:lpstr>Тема Office</vt:lpstr>
      <vt:lpstr>Презентация PowerPoint</vt:lpstr>
      <vt:lpstr>Что такое общество? </vt:lpstr>
      <vt:lpstr>Что такое общество? (в узком смысле)</vt:lpstr>
      <vt:lpstr>«Общество» в широком смысле</vt:lpstr>
      <vt:lpstr>Человеческое общество </vt:lpstr>
      <vt:lpstr>Социальные нормы</vt:lpstr>
      <vt:lpstr>Презентация PowerPoint</vt:lpstr>
      <vt:lpstr>Отличие социальных норм:</vt:lpstr>
      <vt:lpstr>Нормы морали и нормы обычаев</vt:lpstr>
      <vt:lpstr>Нормы обычаев</vt:lpstr>
      <vt:lpstr>Религиозные нормы</vt:lpstr>
      <vt:lpstr>Корпоративные нормы</vt:lpstr>
      <vt:lpstr>Правовые нормы</vt:lpstr>
      <vt:lpstr>Право как социальный регулятор</vt:lpstr>
      <vt:lpstr>Право как социальный регулятор</vt:lpstr>
      <vt:lpstr>Презентация PowerPoint</vt:lpstr>
      <vt:lpstr>Презентация PowerPoint</vt:lpstr>
      <vt:lpstr>Презентация PowerPoint</vt:lpstr>
      <vt:lpstr>Элементы нормы права:</vt:lpstr>
      <vt:lpstr>Презентация PowerPoint</vt:lpstr>
      <vt:lpstr>Примеры:</vt:lpstr>
      <vt:lpstr>Виды правовых норм</vt:lpstr>
      <vt:lpstr>Виды правовых норм</vt:lpstr>
      <vt:lpstr>Система права</vt:lpstr>
      <vt:lpstr>Институт права </vt:lpstr>
      <vt:lpstr>Подотрасль права </vt:lpstr>
      <vt:lpstr>Отрасли права</vt:lpstr>
      <vt:lpstr>Классификация права</vt:lpstr>
      <vt:lpstr>Отрасли права</vt:lpstr>
      <vt:lpstr>Презентация PowerPoint</vt:lpstr>
      <vt:lpstr>Презентация PowerPoint</vt:lpstr>
      <vt:lpstr>Процессуальное право</vt:lpstr>
      <vt:lpstr>Частное и публичное право</vt:lpstr>
      <vt:lpstr>Источники права</vt:lpstr>
      <vt:lpstr>Виды источников права</vt:lpstr>
      <vt:lpstr>Виды источников права</vt:lpstr>
      <vt:lpstr>Нормативно-правовой акт (НПА)</vt:lpstr>
      <vt:lpstr>Презентация PowerPoint</vt:lpstr>
      <vt:lpstr>Юридическая сила НПА</vt:lpstr>
      <vt:lpstr>Презентация PowerPoint</vt:lpstr>
      <vt:lpstr>Конституция Российской Федерации</vt:lpstr>
      <vt:lpstr>Конституция Российской Федерации</vt:lpstr>
      <vt:lpstr>Презентация PowerPoint</vt:lpstr>
      <vt:lpstr>Презентация PowerPoint</vt:lpstr>
      <vt:lpstr>Презентация PowerPoint</vt:lpstr>
      <vt:lpstr>Структура </vt:lpstr>
      <vt:lpstr>Подзаконные нормативные акты</vt:lpstr>
      <vt:lpstr>Классификация подзаконных актов</vt:lpstr>
      <vt:lpstr>Презентация PowerPoint</vt:lpstr>
      <vt:lpstr>Презентация PowerPoint</vt:lpstr>
      <vt:lpstr>Действие НПА </vt:lpstr>
      <vt:lpstr>Действие нормативно-правового акта во времени</vt:lpstr>
      <vt:lpstr>Презентация PowerPoint</vt:lpstr>
      <vt:lpstr>Презентация PowerPoint</vt:lpstr>
      <vt:lpstr>Презентация PowerPoint</vt:lpstr>
      <vt:lpstr>Действие нормативно-правового акта в пространстве </vt:lpstr>
      <vt:lpstr>Действие нормативно-правового акта по кругу лиц</vt:lpstr>
      <vt:lpstr>Правовой иммунитет</vt:lpstr>
      <vt:lpstr>Толкование норм права</vt:lpstr>
      <vt:lpstr>Официальное толкование</vt:lpstr>
      <vt:lpstr>Неофициальное толкование</vt:lpstr>
      <vt:lpstr>Буквальное и ограничительное толкование</vt:lpstr>
      <vt:lpstr>Расширительное толкование</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Анна Тетерина</dc:creator>
  <cp:lastModifiedBy>Анна Тетерина</cp:lastModifiedBy>
  <cp:revision>2</cp:revision>
  <dcterms:created xsi:type="dcterms:W3CDTF">2024-02-25T19:23:28Z</dcterms:created>
  <dcterms:modified xsi:type="dcterms:W3CDTF">2024-02-27T18:47:52Z</dcterms:modified>
</cp:coreProperties>
</file>